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2" r:id="rId5"/>
    <p:sldId id="263" r:id="rId6"/>
    <p:sldId id="273" r:id="rId7"/>
    <p:sldId id="282" r:id="rId8"/>
    <p:sldId id="274" r:id="rId9"/>
    <p:sldId id="286" r:id="rId10"/>
    <p:sldId id="287" r:id="rId11"/>
    <p:sldId id="288" r:id="rId12"/>
    <p:sldId id="289" r:id="rId13"/>
    <p:sldId id="290" r:id="rId14"/>
    <p:sldId id="292" r:id="rId15"/>
    <p:sldId id="318" r:id="rId16"/>
    <p:sldId id="260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665" autoAdjust="0"/>
    <p:restoredTop sz="94660"/>
  </p:normalViewPr>
  <p:slideViewPr>
    <p:cSldViewPr>
      <p:cViewPr varScale="1">
        <p:scale>
          <a:sx n="86" d="100"/>
          <a:sy n="86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autoTitleDeleted val="1"/>
    <c:view3D>
      <c:rotX val="30"/>
      <c:rotY val="300"/>
      <c:perspective val="20"/>
    </c:view3D>
    <c:plotArea>
      <c:layout>
        <c:manualLayout>
          <c:layoutTarget val="inner"/>
          <c:xMode val="edge"/>
          <c:yMode val="edge"/>
          <c:x val="8.3697366959230843E-2"/>
          <c:y val="0"/>
          <c:w val="0.9021933337440699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49"/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</c:v>
                </c:pt>
                <c:pt idx="1">
                  <c:v>92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FD3D43-ED13-486A-83CC-FDAACC78D51D}" type="doc">
      <dgm:prSet loTypeId="urn:microsoft.com/office/officeart/2005/8/layout/pList1#1" loCatId="list" qsTypeId="urn:microsoft.com/office/officeart/2005/8/quickstyle/simple1#4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AAF41406-8856-4F59-8E11-5CD2753DDF6A}">
      <dgm:prSet custT="1"/>
      <dgm:spPr/>
      <dgm:t>
        <a:bodyPr/>
        <a:lstStyle/>
        <a:p>
          <a:pPr rtl="0"/>
          <a:r>
            <a:rPr lang="ru-RU" sz="900" b="1" dirty="0" smtClean="0">
              <a:latin typeface="+mn-lt"/>
              <a:cs typeface="Arial" pitchFamily="34" charset="0"/>
            </a:rPr>
            <a:t>Строительство и проектирование</a:t>
          </a:r>
          <a:endParaRPr lang="ru-RU" sz="900" b="1" dirty="0">
            <a:latin typeface="+mn-lt"/>
            <a:cs typeface="Arial" pitchFamily="34" charset="0"/>
          </a:endParaRPr>
        </a:p>
      </dgm:t>
    </dgm:pt>
    <dgm:pt modelId="{6A8EB815-097E-4C52-BF49-36ECFBCAC731}" type="parTrans" cxnId="{17607AEE-A051-4AB7-BEEB-0F7E59D19070}">
      <dgm:prSet/>
      <dgm:spPr/>
      <dgm:t>
        <a:bodyPr/>
        <a:lstStyle/>
        <a:p>
          <a:endParaRPr lang="ru-RU"/>
        </a:p>
      </dgm:t>
    </dgm:pt>
    <dgm:pt modelId="{C51A0880-4723-445C-A7F4-CE176B3B1506}" type="sibTrans" cxnId="{17607AEE-A051-4AB7-BEEB-0F7E59D19070}">
      <dgm:prSet/>
      <dgm:spPr/>
      <dgm:t>
        <a:bodyPr/>
        <a:lstStyle/>
        <a:p>
          <a:endParaRPr lang="ru-RU"/>
        </a:p>
      </dgm:t>
    </dgm:pt>
    <dgm:pt modelId="{0CAEA300-0AAE-42C8-BFEF-B43E611E9C84}">
      <dgm:prSet custT="1"/>
      <dgm:spPr/>
      <dgm:t>
        <a:bodyPr/>
        <a:lstStyle/>
        <a:p>
          <a:pPr rtl="0"/>
          <a:r>
            <a:rPr lang="ru-RU" sz="900" b="1" dirty="0" smtClean="0">
              <a:latin typeface="+mn-lt"/>
              <a:cs typeface="Arial" pitchFamily="34" charset="0"/>
            </a:rPr>
            <a:t>Наука и исследования</a:t>
          </a:r>
          <a:endParaRPr lang="ru-RU" sz="900" b="1" dirty="0">
            <a:latin typeface="+mn-lt"/>
            <a:cs typeface="Arial" pitchFamily="34" charset="0"/>
          </a:endParaRPr>
        </a:p>
      </dgm:t>
    </dgm:pt>
    <dgm:pt modelId="{C3C8F71F-F5C3-423A-AD90-73FAC504075F}" type="parTrans" cxnId="{33438E21-085C-48E3-A08E-E3CE689AEF03}">
      <dgm:prSet/>
      <dgm:spPr/>
      <dgm:t>
        <a:bodyPr/>
        <a:lstStyle/>
        <a:p>
          <a:endParaRPr lang="ru-RU"/>
        </a:p>
      </dgm:t>
    </dgm:pt>
    <dgm:pt modelId="{9C1218C3-E804-4439-9A21-B3FF7D73F5C4}" type="sibTrans" cxnId="{33438E21-085C-48E3-A08E-E3CE689AEF03}">
      <dgm:prSet/>
      <dgm:spPr/>
      <dgm:t>
        <a:bodyPr/>
        <a:lstStyle/>
        <a:p>
          <a:endParaRPr lang="ru-RU"/>
        </a:p>
      </dgm:t>
    </dgm:pt>
    <dgm:pt modelId="{255FAA09-3E62-4A8A-821D-C5F6B3D78151}">
      <dgm:prSet custT="1"/>
      <dgm:spPr/>
      <dgm:t>
        <a:bodyPr/>
        <a:lstStyle/>
        <a:p>
          <a:pPr rtl="0"/>
          <a:r>
            <a:rPr lang="ru-RU" sz="900" b="1" dirty="0" smtClean="0">
              <a:latin typeface="+mn-lt"/>
              <a:cs typeface="Arial" pitchFamily="34" charset="0"/>
            </a:rPr>
            <a:t>Прочие</a:t>
          </a:r>
          <a:endParaRPr lang="ru-RU" sz="900" b="1" dirty="0">
            <a:latin typeface="+mn-lt"/>
            <a:cs typeface="Arial" pitchFamily="34" charset="0"/>
          </a:endParaRPr>
        </a:p>
      </dgm:t>
    </dgm:pt>
    <dgm:pt modelId="{5160139E-8CE1-407D-9914-0CD053C7D75F}" type="parTrans" cxnId="{935D089E-6181-40A1-BBC6-B6E2B8A387F8}">
      <dgm:prSet/>
      <dgm:spPr/>
      <dgm:t>
        <a:bodyPr/>
        <a:lstStyle/>
        <a:p>
          <a:endParaRPr lang="ru-RU"/>
        </a:p>
      </dgm:t>
    </dgm:pt>
    <dgm:pt modelId="{394B8A79-81F0-4A6C-8ED5-C1F2599C8394}" type="sibTrans" cxnId="{935D089E-6181-40A1-BBC6-B6E2B8A387F8}">
      <dgm:prSet/>
      <dgm:spPr/>
      <dgm:t>
        <a:bodyPr/>
        <a:lstStyle/>
        <a:p>
          <a:endParaRPr lang="ru-RU"/>
        </a:p>
      </dgm:t>
    </dgm:pt>
    <dgm:pt modelId="{80C3A558-D4FA-49AB-AC30-37C60EB450B9}">
      <dgm:prSet custT="1"/>
      <dgm:spPr/>
      <dgm:t>
        <a:bodyPr/>
        <a:lstStyle/>
        <a:p>
          <a:pPr rtl="0"/>
          <a:r>
            <a:rPr lang="ru-RU" sz="900" b="1" dirty="0" smtClean="0">
              <a:latin typeface="+mn-lt"/>
              <a:cs typeface="Arial" pitchFamily="34" charset="0"/>
            </a:rPr>
            <a:t>Оперирование подвижным составом</a:t>
          </a:r>
          <a:endParaRPr lang="ru-RU" sz="900" b="1" dirty="0">
            <a:latin typeface="+mn-lt"/>
            <a:cs typeface="Arial" pitchFamily="34" charset="0"/>
          </a:endParaRPr>
        </a:p>
      </dgm:t>
    </dgm:pt>
    <dgm:pt modelId="{09D8171A-6B56-4939-9C9F-49AD147A8645}" type="parTrans" cxnId="{18E422B1-8672-4D00-A9D3-6426A4FD6D99}">
      <dgm:prSet/>
      <dgm:spPr/>
      <dgm:t>
        <a:bodyPr/>
        <a:lstStyle/>
        <a:p>
          <a:endParaRPr lang="ru-RU"/>
        </a:p>
      </dgm:t>
    </dgm:pt>
    <dgm:pt modelId="{D19F40D5-D828-4E04-9311-8F849CD639F2}" type="sibTrans" cxnId="{18E422B1-8672-4D00-A9D3-6426A4FD6D99}">
      <dgm:prSet/>
      <dgm:spPr/>
      <dgm:t>
        <a:bodyPr/>
        <a:lstStyle/>
        <a:p>
          <a:endParaRPr lang="ru-RU"/>
        </a:p>
      </dgm:t>
    </dgm:pt>
    <dgm:pt modelId="{F045A819-56D0-4BD6-8681-A5FED245BC6C}">
      <dgm:prSet custT="1"/>
      <dgm:spPr/>
      <dgm:t>
        <a:bodyPr/>
        <a:lstStyle/>
        <a:p>
          <a:pPr rtl="0"/>
          <a:r>
            <a:rPr lang="ru-RU" sz="900" b="1" dirty="0" smtClean="0">
              <a:latin typeface="+mn-lt"/>
              <a:cs typeface="Arial" pitchFamily="34" charset="0"/>
            </a:rPr>
            <a:t>Ремонт подвижного состава</a:t>
          </a:r>
          <a:endParaRPr lang="ru-RU" sz="900" b="1" dirty="0">
            <a:latin typeface="+mn-lt"/>
            <a:cs typeface="Arial" pitchFamily="34" charset="0"/>
          </a:endParaRPr>
        </a:p>
      </dgm:t>
    </dgm:pt>
    <dgm:pt modelId="{E43B074E-B40C-45B0-BCC1-6B2044D2B803}" type="parTrans" cxnId="{F898831B-8022-439E-8D8D-22B1746B72BA}">
      <dgm:prSet/>
      <dgm:spPr/>
      <dgm:t>
        <a:bodyPr/>
        <a:lstStyle/>
        <a:p>
          <a:endParaRPr lang="ru-RU"/>
        </a:p>
      </dgm:t>
    </dgm:pt>
    <dgm:pt modelId="{583635A8-C98E-44D3-A62B-9C3806197F18}" type="sibTrans" cxnId="{F898831B-8022-439E-8D8D-22B1746B72BA}">
      <dgm:prSet/>
      <dgm:spPr/>
      <dgm:t>
        <a:bodyPr/>
        <a:lstStyle/>
        <a:p>
          <a:endParaRPr lang="ru-RU"/>
        </a:p>
      </dgm:t>
    </dgm:pt>
    <dgm:pt modelId="{98CDEE62-0501-4002-8A19-10AB8D5A66CE}">
      <dgm:prSet custT="1"/>
      <dgm:spPr/>
      <dgm:t>
        <a:bodyPr/>
        <a:lstStyle/>
        <a:p>
          <a:pPr rtl="0"/>
          <a:r>
            <a:rPr lang="ru-RU" sz="900" b="1" dirty="0" smtClean="0">
              <a:latin typeface="+mn-lt"/>
              <a:cs typeface="Arial" pitchFamily="34" charset="0"/>
            </a:rPr>
            <a:t>Промышленное производство</a:t>
          </a:r>
          <a:endParaRPr lang="ru-RU" sz="900" b="1" dirty="0">
            <a:latin typeface="+mn-lt"/>
            <a:cs typeface="Arial" pitchFamily="34" charset="0"/>
          </a:endParaRPr>
        </a:p>
      </dgm:t>
    </dgm:pt>
    <dgm:pt modelId="{7E15AC5B-AFAD-4549-8B03-A6A8C521F671}" type="parTrans" cxnId="{53CFF99B-0BC5-403D-A9D5-F62AFB94694B}">
      <dgm:prSet/>
      <dgm:spPr/>
      <dgm:t>
        <a:bodyPr/>
        <a:lstStyle/>
        <a:p>
          <a:endParaRPr lang="ru-RU"/>
        </a:p>
      </dgm:t>
    </dgm:pt>
    <dgm:pt modelId="{CD7FCA3C-939E-48C5-B470-39254BDD321C}" type="sibTrans" cxnId="{53CFF99B-0BC5-403D-A9D5-F62AFB94694B}">
      <dgm:prSet/>
      <dgm:spPr/>
      <dgm:t>
        <a:bodyPr/>
        <a:lstStyle/>
        <a:p>
          <a:endParaRPr lang="ru-RU"/>
        </a:p>
      </dgm:t>
    </dgm:pt>
    <dgm:pt modelId="{5DFC0489-0A89-4D46-9174-BC517D701560}">
      <dgm:prSet custT="1"/>
      <dgm:spPr/>
      <dgm:t>
        <a:bodyPr/>
        <a:lstStyle/>
        <a:p>
          <a:pPr rtl="0"/>
          <a:r>
            <a:rPr lang="ru-RU" sz="900" b="1" dirty="0" smtClean="0">
              <a:latin typeface="+mn-lt"/>
              <a:cs typeface="Arial" pitchFamily="34" charset="0"/>
            </a:rPr>
            <a:t>Пассажирские перевозки</a:t>
          </a:r>
          <a:endParaRPr lang="ru-RU" sz="900" b="1" dirty="0">
            <a:latin typeface="+mn-lt"/>
            <a:cs typeface="Arial" pitchFamily="34" charset="0"/>
          </a:endParaRPr>
        </a:p>
      </dgm:t>
    </dgm:pt>
    <dgm:pt modelId="{C1F4B475-A3F4-4FDF-8F35-711F9231B838}" type="parTrans" cxnId="{F1C50EDC-D179-4EB2-851A-55C08C938ED6}">
      <dgm:prSet/>
      <dgm:spPr/>
      <dgm:t>
        <a:bodyPr/>
        <a:lstStyle/>
        <a:p>
          <a:endParaRPr lang="ru-RU"/>
        </a:p>
      </dgm:t>
    </dgm:pt>
    <dgm:pt modelId="{2394B0B4-E9D1-4FD5-BA31-FB63E1C954DE}" type="sibTrans" cxnId="{F1C50EDC-D179-4EB2-851A-55C08C938ED6}">
      <dgm:prSet/>
      <dgm:spPr/>
      <dgm:t>
        <a:bodyPr/>
        <a:lstStyle/>
        <a:p>
          <a:endParaRPr lang="ru-RU"/>
        </a:p>
      </dgm:t>
    </dgm:pt>
    <dgm:pt modelId="{ED72574B-4D6D-45DB-BDEA-CCDE78C216CA}" type="pres">
      <dgm:prSet presAssocID="{1EFD3D43-ED13-486A-83CC-FDAACC78D5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73DC31-E232-4C2A-B471-E52AE7C0BCCB}" type="pres">
      <dgm:prSet presAssocID="{80C3A558-D4FA-49AB-AC30-37C60EB450B9}" presName="compNode" presStyleCnt="0"/>
      <dgm:spPr/>
    </dgm:pt>
    <dgm:pt modelId="{5DD26CA0-8B57-499D-8638-8E0E15A099D1}" type="pres">
      <dgm:prSet presAssocID="{80C3A558-D4FA-49AB-AC30-37C60EB450B9}" presName="pictRect" presStyleLbl="node1" presStyleIdx="0" presStyleCnt="7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8635FB8-45E0-44BA-B92C-F882B5AC61D3}" type="pres">
      <dgm:prSet presAssocID="{80C3A558-D4FA-49AB-AC30-37C60EB450B9}" presName="textRect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BC161-982E-42D2-9A4F-99E34B6D8A8E}" type="pres">
      <dgm:prSet presAssocID="{D19F40D5-D828-4E04-9311-8F849CD639F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91A0F26-04D8-47CB-B8FC-E5C4C1A98B4B}" type="pres">
      <dgm:prSet presAssocID="{AAF41406-8856-4F59-8E11-5CD2753DDF6A}" presName="compNode" presStyleCnt="0"/>
      <dgm:spPr/>
    </dgm:pt>
    <dgm:pt modelId="{D67A731C-77C9-4A0E-8CE8-E719DF994E9B}" type="pres">
      <dgm:prSet presAssocID="{AAF41406-8856-4F59-8E11-5CD2753DDF6A}" presName="pictRect" presStyleLbl="node1" presStyleIdx="1" presStyleCnt="7"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6AF5FCD-FEEE-4FDC-8F37-0E2921D15311}" type="pres">
      <dgm:prSet presAssocID="{AAF41406-8856-4F59-8E11-5CD2753DDF6A}" presName="textRect" presStyleLbl="revTx" presStyleIdx="1" presStyleCnt="7" custScaleX="129956" custLinFactNeighborX="8902" custLinFactNeighborY="9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C8E96-50B7-4A07-86DA-BB9C606D9064}" type="pres">
      <dgm:prSet presAssocID="{C51A0880-4723-445C-A7F4-CE176B3B150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C4B49FD-5DBB-4FF0-9D59-BBBAB03B2410}" type="pres">
      <dgm:prSet presAssocID="{5DFC0489-0A89-4D46-9174-BC517D701560}" presName="compNode" presStyleCnt="0"/>
      <dgm:spPr/>
    </dgm:pt>
    <dgm:pt modelId="{4D94FA6D-BC34-4652-A2F0-F0E0E4B6E5E0}" type="pres">
      <dgm:prSet presAssocID="{5DFC0489-0A89-4D46-9174-BC517D701560}" presName="pictRect" presStyleLbl="node1" presStyleIdx="2" presStyleCnt="7"/>
      <dgm:spPr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BFBCB42-56D9-429F-BD7D-581A687E6CB0}" type="pres">
      <dgm:prSet presAssocID="{5DFC0489-0A89-4D46-9174-BC517D701560}" presName="textRect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96AEB-4C94-4C39-AC4C-756F47310DB8}" type="pres">
      <dgm:prSet presAssocID="{2394B0B4-E9D1-4FD5-BA31-FB63E1C954D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93661E2-DC73-40E6-82D4-55F361B443C3}" type="pres">
      <dgm:prSet presAssocID="{F045A819-56D0-4BD6-8681-A5FED245BC6C}" presName="compNode" presStyleCnt="0"/>
      <dgm:spPr/>
    </dgm:pt>
    <dgm:pt modelId="{2BF047B4-3E29-49EA-BB2E-642C0441A2E9}" type="pres">
      <dgm:prSet presAssocID="{F045A819-56D0-4BD6-8681-A5FED245BC6C}" presName="pictRect" presStyleLbl="node1" presStyleIdx="3" presStyleCnt="7"/>
      <dgm:spPr>
        <a:blipFill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94E3EC1-79DB-4460-A8A4-537CF5574D11}" type="pres">
      <dgm:prSet presAssocID="{F045A819-56D0-4BD6-8681-A5FED245BC6C}" presName="textRect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75968-A568-47C2-B580-046BF42EBF19}" type="pres">
      <dgm:prSet presAssocID="{583635A8-C98E-44D3-A62B-9C3806197F1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51C2A31-5B83-4E5C-9ECD-701337524835}" type="pres">
      <dgm:prSet presAssocID="{98CDEE62-0501-4002-8A19-10AB8D5A66CE}" presName="compNode" presStyleCnt="0"/>
      <dgm:spPr/>
    </dgm:pt>
    <dgm:pt modelId="{B2973F5C-45D0-41F3-B876-8B4C289E376C}" type="pres">
      <dgm:prSet presAssocID="{98CDEE62-0501-4002-8A19-10AB8D5A66CE}" presName="pictRect" presStyleLbl="node1" presStyleIdx="4" presStyleCnt="7"/>
      <dgm:spPr>
        <a:blipFill rotWithShape="0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75B6510-F327-4945-BA31-2EA5F1E9011D}" type="pres">
      <dgm:prSet presAssocID="{98CDEE62-0501-4002-8A19-10AB8D5A66CE}" presName="textRect" presStyleLbl="revTx" presStyleIdx="4" presStyleCnt="7" custScaleX="119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3D128-CE41-4CAE-AFD6-B09B1B30B4BE}" type="pres">
      <dgm:prSet presAssocID="{CD7FCA3C-939E-48C5-B470-39254BDD32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23321AC-D814-4884-930B-9FD699043288}" type="pres">
      <dgm:prSet presAssocID="{0CAEA300-0AAE-42C8-BFEF-B43E611E9C84}" presName="compNode" presStyleCnt="0"/>
      <dgm:spPr/>
    </dgm:pt>
    <dgm:pt modelId="{E8764ED3-D638-4410-A7DA-126D7D51A6F0}" type="pres">
      <dgm:prSet presAssocID="{0CAEA300-0AAE-42C8-BFEF-B43E611E9C84}" presName="pictRect" presStyleLbl="node1" presStyleIdx="5" presStyleCnt="7"/>
      <dgm:spPr>
        <a:blipFill rotWithShape="0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01A5965-9455-407A-9AB1-2EAAADB662F4}" type="pres">
      <dgm:prSet presAssocID="{0CAEA300-0AAE-42C8-BFEF-B43E611E9C84}" presName="textRect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EC66D3-A750-43DE-9B54-422F02A6DD40}" type="pres">
      <dgm:prSet presAssocID="{9C1218C3-E804-4439-9A21-B3FF7D73F5C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C1AEE8E-54D3-4CDD-AE03-79C77AFEC992}" type="pres">
      <dgm:prSet presAssocID="{255FAA09-3E62-4A8A-821D-C5F6B3D78151}" presName="compNode" presStyleCnt="0"/>
      <dgm:spPr/>
    </dgm:pt>
    <dgm:pt modelId="{F12A3094-45FA-426F-AF6E-A6483F47356A}" type="pres">
      <dgm:prSet presAssocID="{255FAA09-3E62-4A8A-821D-C5F6B3D78151}" presName="pictRect" presStyleLbl="node1" presStyleIdx="6" presStyleCnt="7"/>
      <dgm:spPr>
        <a:blipFill rotWithShape="0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5DB0CAB-EB57-499C-AC00-87A7633570A9}" type="pres">
      <dgm:prSet presAssocID="{255FAA09-3E62-4A8A-821D-C5F6B3D78151}" presName="textRect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2A5FCA-C0CA-406B-8E6B-B45F6764C79C}" type="presOf" srcId="{D19F40D5-D828-4E04-9311-8F849CD639F2}" destId="{D81BC161-982E-42D2-9A4F-99E34B6D8A8E}" srcOrd="0" destOrd="0" presId="urn:microsoft.com/office/officeart/2005/8/layout/pList1#1"/>
    <dgm:cxn modelId="{F1C50EDC-D179-4EB2-851A-55C08C938ED6}" srcId="{1EFD3D43-ED13-486A-83CC-FDAACC78D51D}" destId="{5DFC0489-0A89-4D46-9174-BC517D701560}" srcOrd="2" destOrd="0" parTransId="{C1F4B475-A3F4-4FDF-8F35-711F9231B838}" sibTransId="{2394B0B4-E9D1-4FD5-BA31-FB63E1C954DE}"/>
    <dgm:cxn modelId="{4ED185A3-005A-42E9-B919-AA93AF9BF11C}" type="presOf" srcId="{AAF41406-8856-4F59-8E11-5CD2753DDF6A}" destId="{C6AF5FCD-FEEE-4FDC-8F37-0E2921D15311}" srcOrd="0" destOrd="0" presId="urn:microsoft.com/office/officeart/2005/8/layout/pList1#1"/>
    <dgm:cxn modelId="{935D089E-6181-40A1-BBC6-B6E2B8A387F8}" srcId="{1EFD3D43-ED13-486A-83CC-FDAACC78D51D}" destId="{255FAA09-3E62-4A8A-821D-C5F6B3D78151}" srcOrd="6" destOrd="0" parTransId="{5160139E-8CE1-407D-9914-0CD053C7D75F}" sibTransId="{394B8A79-81F0-4A6C-8ED5-C1F2599C8394}"/>
    <dgm:cxn modelId="{4D83115E-9F0B-454C-ABD1-4F3EB91B3C3C}" type="presOf" srcId="{9C1218C3-E804-4439-9A21-B3FF7D73F5C4}" destId="{47EC66D3-A750-43DE-9B54-422F02A6DD40}" srcOrd="0" destOrd="0" presId="urn:microsoft.com/office/officeart/2005/8/layout/pList1#1"/>
    <dgm:cxn modelId="{33438E21-085C-48E3-A08E-E3CE689AEF03}" srcId="{1EFD3D43-ED13-486A-83CC-FDAACC78D51D}" destId="{0CAEA300-0AAE-42C8-BFEF-B43E611E9C84}" srcOrd="5" destOrd="0" parTransId="{C3C8F71F-F5C3-423A-AD90-73FAC504075F}" sibTransId="{9C1218C3-E804-4439-9A21-B3FF7D73F5C4}"/>
    <dgm:cxn modelId="{49BB91EA-C4D6-4119-81F7-68CE27E3559D}" type="presOf" srcId="{CD7FCA3C-939E-48C5-B470-39254BDD321C}" destId="{0823D128-CE41-4CAE-AFD6-B09B1B30B4BE}" srcOrd="0" destOrd="0" presId="urn:microsoft.com/office/officeart/2005/8/layout/pList1#1"/>
    <dgm:cxn modelId="{7F11F984-FE43-470D-9D0E-9CB8D26552B2}" type="presOf" srcId="{0CAEA300-0AAE-42C8-BFEF-B43E611E9C84}" destId="{E01A5965-9455-407A-9AB1-2EAAADB662F4}" srcOrd="0" destOrd="0" presId="urn:microsoft.com/office/officeart/2005/8/layout/pList1#1"/>
    <dgm:cxn modelId="{66A964B6-2B10-41C5-9E1F-D5F5028B245E}" type="presOf" srcId="{98CDEE62-0501-4002-8A19-10AB8D5A66CE}" destId="{075B6510-F327-4945-BA31-2EA5F1E9011D}" srcOrd="0" destOrd="0" presId="urn:microsoft.com/office/officeart/2005/8/layout/pList1#1"/>
    <dgm:cxn modelId="{51A826C8-122D-422B-A711-8070B4FBAAF3}" type="presOf" srcId="{80C3A558-D4FA-49AB-AC30-37C60EB450B9}" destId="{38635FB8-45E0-44BA-B92C-F882B5AC61D3}" srcOrd="0" destOrd="0" presId="urn:microsoft.com/office/officeart/2005/8/layout/pList1#1"/>
    <dgm:cxn modelId="{C5219E48-C99D-4A4C-87BE-8D66E5796376}" type="presOf" srcId="{F045A819-56D0-4BD6-8681-A5FED245BC6C}" destId="{094E3EC1-79DB-4460-A8A4-537CF5574D11}" srcOrd="0" destOrd="0" presId="urn:microsoft.com/office/officeart/2005/8/layout/pList1#1"/>
    <dgm:cxn modelId="{F898831B-8022-439E-8D8D-22B1746B72BA}" srcId="{1EFD3D43-ED13-486A-83CC-FDAACC78D51D}" destId="{F045A819-56D0-4BD6-8681-A5FED245BC6C}" srcOrd="3" destOrd="0" parTransId="{E43B074E-B40C-45B0-BCC1-6B2044D2B803}" sibTransId="{583635A8-C98E-44D3-A62B-9C3806197F18}"/>
    <dgm:cxn modelId="{D004F8AC-1DE0-44D1-BF48-6FAF8AC7E73B}" type="presOf" srcId="{C51A0880-4723-445C-A7F4-CE176B3B1506}" destId="{4F5C8E96-50B7-4A07-86DA-BB9C606D9064}" srcOrd="0" destOrd="0" presId="urn:microsoft.com/office/officeart/2005/8/layout/pList1#1"/>
    <dgm:cxn modelId="{18E422B1-8672-4D00-A9D3-6426A4FD6D99}" srcId="{1EFD3D43-ED13-486A-83CC-FDAACC78D51D}" destId="{80C3A558-D4FA-49AB-AC30-37C60EB450B9}" srcOrd="0" destOrd="0" parTransId="{09D8171A-6B56-4939-9C9F-49AD147A8645}" sibTransId="{D19F40D5-D828-4E04-9311-8F849CD639F2}"/>
    <dgm:cxn modelId="{55B41ED8-16BF-4387-B641-3163A00DD1DA}" type="presOf" srcId="{255FAA09-3E62-4A8A-821D-C5F6B3D78151}" destId="{D5DB0CAB-EB57-499C-AC00-87A7633570A9}" srcOrd="0" destOrd="0" presId="urn:microsoft.com/office/officeart/2005/8/layout/pList1#1"/>
    <dgm:cxn modelId="{B64D98B8-DAB1-4935-8528-77C1BB2ACC1D}" type="presOf" srcId="{583635A8-C98E-44D3-A62B-9C3806197F18}" destId="{3F575968-A568-47C2-B580-046BF42EBF19}" srcOrd="0" destOrd="0" presId="urn:microsoft.com/office/officeart/2005/8/layout/pList1#1"/>
    <dgm:cxn modelId="{53CFF99B-0BC5-403D-A9D5-F62AFB94694B}" srcId="{1EFD3D43-ED13-486A-83CC-FDAACC78D51D}" destId="{98CDEE62-0501-4002-8A19-10AB8D5A66CE}" srcOrd="4" destOrd="0" parTransId="{7E15AC5B-AFAD-4549-8B03-A6A8C521F671}" sibTransId="{CD7FCA3C-939E-48C5-B470-39254BDD321C}"/>
    <dgm:cxn modelId="{983B923E-924E-4097-A12D-E3A39C3F2254}" type="presOf" srcId="{2394B0B4-E9D1-4FD5-BA31-FB63E1C954DE}" destId="{42B96AEB-4C94-4C39-AC4C-756F47310DB8}" srcOrd="0" destOrd="0" presId="urn:microsoft.com/office/officeart/2005/8/layout/pList1#1"/>
    <dgm:cxn modelId="{6F92246E-BBD8-4518-ABFD-FB6664007FE2}" type="presOf" srcId="{5DFC0489-0A89-4D46-9174-BC517D701560}" destId="{ABFBCB42-56D9-429F-BD7D-581A687E6CB0}" srcOrd="0" destOrd="0" presId="urn:microsoft.com/office/officeart/2005/8/layout/pList1#1"/>
    <dgm:cxn modelId="{CF92BC94-E08B-4C01-B71A-0346798BA801}" type="presOf" srcId="{1EFD3D43-ED13-486A-83CC-FDAACC78D51D}" destId="{ED72574B-4D6D-45DB-BDEA-CCDE78C216CA}" srcOrd="0" destOrd="0" presId="urn:microsoft.com/office/officeart/2005/8/layout/pList1#1"/>
    <dgm:cxn modelId="{17607AEE-A051-4AB7-BEEB-0F7E59D19070}" srcId="{1EFD3D43-ED13-486A-83CC-FDAACC78D51D}" destId="{AAF41406-8856-4F59-8E11-5CD2753DDF6A}" srcOrd="1" destOrd="0" parTransId="{6A8EB815-097E-4C52-BF49-36ECFBCAC731}" sibTransId="{C51A0880-4723-445C-A7F4-CE176B3B1506}"/>
    <dgm:cxn modelId="{78A1022A-0557-45F0-A61B-C3D98B875E44}" type="presParOf" srcId="{ED72574B-4D6D-45DB-BDEA-CCDE78C216CA}" destId="{B273DC31-E232-4C2A-B471-E52AE7C0BCCB}" srcOrd="0" destOrd="0" presId="urn:microsoft.com/office/officeart/2005/8/layout/pList1#1"/>
    <dgm:cxn modelId="{37C19826-5FEA-40C6-9107-CDC9317D5BCC}" type="presParOf" srcId="{B273DC31-E232-4C2A-B471-E52AE7C0BCCB}" destId="{5DD26CA0-8B57-499D-8638-8E0E15A099D1}" srcOrd="0" destOrd="0" presId="urn:microsoft.com/office/officeart/2005/8/layout/pList1#1"/>
    <dgm:cxn modelId="{90ED222D-0B84-4513-A7A7-7FB59D370BC7}" type="presParOf" srcId="{B273DC31-E232-4C2A-B471-E52AE7C0BCCB}" destId="{38635FB8-45E0-44BA-B92C-F882B5AC61D3}" srcOrd="1" destOrd="0" presId="urn:microsoft.com/office/officeart/2005/8/layout/pList1#1"/>
    <dgm:cxn modelId="{F5E64C19-C844-4E97-9E39-71DBBAE4A0D1}" type="presParOf" srcId="{ED72574B-4D6D-45DB-BDEA-CCDE78C216CA}" destId="{D81BC161-982E-42D2-9A4F-99E34B6D8A8E}" srcOrd="1" destOrd="0" presId="urn:microsoft.com/office/officeart/2005/8/layout/pList1#1"/>
    <dgm:cxn modelId="{713A25C6-43AB-4A47-952E-3BDB54BE41EE}" type="presParOf" srcId="{ED72574B-4D6D-45DB-BDEA-CCDE78C216CA}" destId="{891A0F26-04D8-47CB-B8FC-E5C4C1A98B4B}" srcOrd="2" destOrd="0" presId="urn:microsoft.com/office/officeart/2005/8/layout/pList1#1"/>
    <dgm:cxn modelId="{752D52A3-BA38-4DE0-8DBE-4B5556EC20C1}" type="presParOf" srcId="{891A0F26-04D8-47CB-B8FC-E5C4C1A98B4B}" destId="{D67A731C-77C9-4A0E-8CE8-E719DF994E9B}" srcOrd="0" destOrd="0" presId="urn:microsoft.com/office/officeart/2005/8/layout/pList1#1"/>
    <dgm:cxn modelId="{359C3E73-DCCB-4450-ABAD-879EB2392DFA}" type="presParOf" srcId="{891A0F26-04D8-47CB-B8FC-E5C4C1A98B4B}" destId="{C6AF5FCD-FEEE-4FDC-8F37-0E2921D15311}" srcOrd="1" destOrd="0" presId="urn:microsoft.com/office/officeart/2005/8/layout/pList1#1"/>
    <dgm:cxn modelId="{DEB19082-9BCD-4853-B009-FDF22FD667BD}" type="presParOf" srcId="{ED72574B-4D6D-45DB-BDEA-CCDE78C216CA}" destId="{4F5C8E96-50B7-4A07-86DA-BB9C606D9064}" srcOrd="3" destOrd="0" presId="urn:microsoft.com/office/officeart/2005/8/layout/pList1#1"/>
    <dgm:cxn modelId="{080D8679-678D-4A67-8CC5-6527A5DFCDB9}" type="presParOf" srcId="{ED72574B-4D6D-45DB-BDEA-CCDE78C216CA}" destId="{AC4B49FD-5DBB-4FF0-9D59-BBBAB03B2410}" srcOrd="4" destOrd="0" presId="urn:microsoft.com/office/officeart/2005/8/layout/pList1#1"/>
    <dgm:cxn modelId="{151DACB8-501C-4F76-B5B1-B3E8DFCEEF3E}" type="presParOf" srcId="{AC4B49FD-5DBB-4FF0-9D59-BBBAB03B2410}" destId="{4D94FA6D-BC34-4652-A2F0-F0E0E4B6E5E0}" srcOrd="0" destOrd="0" presId="urn:microsoft.com/office/officeart/2005/8/layout/pList1#1"/>
    <dgm:cxn modelId="{14859CBC-C4DD-4450-AEB2-2140AE5F2A62}" type="presParOf" srcId="{AC4B49FD-5DBB-4FF0-9D59-BBBAB03B2410}" destId="{ABFBCB42-56D9-429F-BD7D-581A687E6CB0}" srcOrd="1" destOrd="0" presId="urn:microsoft.com/office/officeart/2005/8/layout/pList1#1"/>
    <dgm:cxn modelId="{B5719FB7-A991-476C-868A-F9EFE8EB3DFA}" type="presParOf" srcId="{ED72574B-4D6D-45DB-BDEA-CCDE78C216CA}" destId="{42B96AEB-4C94-4C39-AC4C-756F47310DB8}" srcOrd="5" destOrd="0" presId="urn:microsoft.com/office/officeart/2005/8/layout/pList1#1"/>
    <dgm:cxn modelId="{38537BBE-F208-43AB-8BBE-A162BC37F73A}" type="presParOf" srcId="{ED72574B-4D6D-45DB-BDEA-CCDE78C216CA}" destId="{693661E2-DC73-40E6-82D4-55F361B443C3}" srcOrd="6" destOrd="0" presId="urn:microsoft.com/office/officeart/2005/8/layout/pList1#1"/>
    <dgm:cxn modelId="{F8CEF897-6F1B-4630-B761-A2C8B6C90670}" type="presParOf" srcId="{693661E2-DC73-40E6-82D4-55F361B443C3}" destId="{2BF047B4-3E29-49EA-BB2E-642C0441A2E9}" srcOrd="0" destOrd="0" presId="urn:microsoft.com/office/officeart/2005/8/layout/pList1#1"/>
    <dgm:cxn modelId="{57D24E14-4A46-4FD1-B182-3A1D7C3CEA1B}" type="presParOf" srcId="{693661E2-DC73-40E6-82D4-55F361B443C3}" destId="{094E3EC1-79DB-4460-A8A4-537CF5574D11}" srcOrd="1" destOrd="0" presId="urn:microsoft.com/office/officeart/2005/8/layout/pList1#1"/>
    <dgm:cxn modelId="{728E5166-D420-45F4-B4B0-F3F6EEEC7E97}" type="presParOf" srcId="{ED72574B-4D6D-45DB-BDEA-CCDE78C216CA}" destId="{3F575968-A568-47C2-B580-046BF42EBF19}" srcOrd="7" destOrd="0" presId="urn:microsoft.com/office/officeart/2005/8/layout/pList1#1"/>
    <dgm:cxn modelId="{AB9295E4-FE8D-4307-9BC2-E96C647C05E8}" type="presParOf" srcId="{ED72574B-4D6D-45DB-BDEA-CCDE78C216CA}" destId="{951C2A31-5B83-4E5C-9ECD-701337524835}" srcOrd="8" destOrd="0" presId="urn:microsoft.com/office/officeart/2005/8/layout/pList1#1"/>
    <dgm:cxn modelId="{1656501D-765A-46B2-9B3E-68B53E67ADE5}" type="presParOf" srcId="{951C2A31-5B83-4E5C-9ECD-701337524835}" destId="{B2973F5C-45D0-41F3-B876-8B4C289E376C}" srcOrd="0" destOrd="0" presId="urn:microsoft.com/office/officeart/2005/8/layout/pList1#1"/>
    <dgm:cxn modelId="{A8950518-3D97-4144-AD3C-480D40E2726C}" type="presParOf" srcId="{951C2A31-5B83-4E5C-9ECD-701337524835}" destId="{075B6510-F327-4945-BA31-2EA5F1E9011D}" srcOrd="1" destOrd="0" presId="urn:microsoft.com/office/officeart/2005/8/layout/pList1#1"/>
    <dgm:cxn modelId="{27A32294-5376-46A7-96B4-4F952528B9C5}" type="presParOf" srcId="{ED72574B-4D6D-45DB-BDEA-CCDE78C216CA}" destId="{0823D128-CE41-4CAE-AFD6-B09B1B30B4BE}" srcOrd="9" destOrd="0" presId="urn:microsoft.com/office/officeart/2005/8/layout/pList1#1"/>
    <dgm:cxn modelId="{26142E5E-3AFF-421E-A767-4F253CDCB8A1}" type="presParOf" srcId="{ED72574B-4D6D-45DB-BDEA-CCDE78C216CA}" destId="{623321AC-D814-4884-930B-9FD699043288}" srcOrd="10" destOrd="0" presId="urn:microsoft.com/office/officeart/2005/8/layout/pList1#1"/>
    <dgm:cxn modelId="{58CF0707-D5D2-452F-B592-82B2D21688E5}" type="presParOf" srcId="{623321AC-D814-4884-930B-9FD699043288}" destId="{E8764ED3-D638-4410-A7DA-126D7D51A6F0}" srcOrd="0" destOrd="0" presId="urn:microsoft.com/office/officeart/2005/8/layout/pList1#1"/>
    <dgm:cxn modelId="{16EF6CD1-36B5-4988-AD5F-8674730A39E9}" type="presParOf" srcId="{623321AC-D814-4884-930B-9FD699043288}" destId="{E01A5965-9455-407A-9AB1-2EAAADB662F4}" srcOrd="1" destOrd="0" presId="urn:microsoft.com/office/officeart/2005/8/layout/pList1#1"/>
    <dgm:cxn modelId="{85E26237-AD72-4B91-ADFA-E525CDABD1E0}" type="presParOf" srcId="{ED72574B-4D6D-45DB-BDEA-CCDE78C216CA}" destId="{47EC66D3-A750-43DE-9B54-422F02A6DD40}" srcOrd="11" destOrd="0" presId="urn:microsoft.com/office/officeart/2005/8/layout/pList1#1"/>
    <dgm:cxn modelId="{20BDA082-FC3A-4DCC-9F82-42EBD28DF886}" type="presParOf" srcId="{ED72574B-4D6D-45DB-BDEA-CCDE78C216CA}" destId="{6C1AEE8E-54D3-4CDD-AE03-79C77AFEC992}" srcOrd="12" destOrd="0" presId="urn:microsoft.com/office/officeart/2005/8/layout/pList1#1"/>
    <dgm:cxn modelId="{F0D022B1-88A9-41FD-95AB-5D56199BAE5D}" type="presParOf" srcId="{6C1AEE8E-54D3-4CDD-AE03-79C77AFEC992}" destId="{F12A3094-45FA-426F-AF6E-A6483F47356A}" srcOrd="0" destOrd="0" presId="urn:microsoft.com/office/officeart/2005/8/layout/pList1#1"/>
    <dgm:cxn modelId="{A75D3651-6D7F-4061-B7D7-03894E02E7BE}" type="presParOf" srcId="{6C1AEE8E-54D3-4CDD-AE03-79C77AFEC992}" destId="{D5DB0CAB-EB57-499C-AC00-87A7633570A9}" srcOrd="1" destOrd="0" presId="urn:microsoft.com/office/officeart/2005/8/layout/pList1#1"/>
  </dgm:cxnLst>
  <dgm:bg>
    <a:solidFill>
      <a:schemeClr val="bg1">
        <a:lumMod val="95000"/>
      </a:schemeClr>
    </a:solid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D46EDA-3784-4808-9BD3-4013BA0FF175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4D0964-DAAC-4826-851A-DE8C934F55A2}">
      <dgm:prSet phldrT="[Текст]" custT="1"/>
      <dgm:spPr>
        <a:solidFill>
          <a:srgbClr val="ECE6DC"/>
        </a:solidFill>
      </dgm:spPr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Департамент управления транспортно-логистическим бизнес-блоком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8D43041F-FD05-44AB-9D89-D6235F23101A}" type="parTrans" cxnId="{D2D37F61-7064-41CE-979E-60B7FDA99C9A}">
      <dgm:prSet/>
      <dgm:spPr/>
      <dgm:t>
        <a:bodyPr/>
        <a:lstStyle/>
        <a:p>
          <a:endParaRPr lang="ru-RU" sz="900"/>
        </a:p>
      </dgm:t>
    </dgm:pt>
    <dgm:pt modelId="{2270B392-48C9-4823-9BCF-E3DF5B105CF0}" type="sibTrans" cxnId="{D2D37F61-7064-41CE-979E-60B7FDA99C9A}">
      <dgm:prSet/>
      <dgm:spPr/>
      <dgm:t>
        <a:bodyPr/>
        <a:lstStyle/>
        <a:p>
          <a:endParaRPr lang="ru-RU" sz="900"/>
        </a:p>
      </dgm:t>
    </dgm:pt>
    <dgm:pt modelId="{F5727A3F-1DC2-4CED-AE4D-468CA2978A6C}">
      <dgm:prSet custT="1"/>
      <dgm:spPr>
        <a:solidFill>
          <a:schemeClr val="bg1"/>
        </a:solidFill>
      </dgm:spPr>
      <dgm:t>
        <a:bodyPr/>
        <a:lstStyle/>
        <a:p>
          <a:r>
            <a:rPr lang="ru-RU" sz="1200" b="1" dirty="0" smtClean="0">
              <a:latin typeface="Arial" pitchFamily="34" charset="0"/>
              <a:ea typeface="Calibri" pitchFamily="34" charset="0"/>
              <a:cs typeface="Arial" pitchFamily="34" charset="0"/>
            </a:rPr>
            <a:t>1 СТРУКТУРНОЕ ПОДРАЗДЕЛЕНИЕ</a:t>
          </a:r>
        </a:p>
        <a:p>
          <a:r>
            <a:rPr lang="ru-RU" sz="1200" b="1" dirty="0" smtClean="0">
              <a:latin typeface="Arial" pitchFamily="34" charset="0"/>
              <a:ea typeface="Calibri" pitchFamily="34" charset="0"/>
              <a:cs typeface="Arial" pitchFamily="34" charset="0"/>
            </a:rPr>
            <a:t>ОАО «РЖД»:</a:t>
          </a:r>
          <a:endParaRPr lang="ru-RU" sz="1200" b="1" dirty="0" smtClean="0">
            <a:latin typeface="Arial" pitchFamily="34" charset="0"/>
            <a:cs typeface="Arial" pitchFamily="34" charset="0"/>
          </a:endParaRPr>
        </a:p>
        <a:p>
          <a:r>
            <a:rPr lang="ru-RU" sz="1200" dirty="0" smtClean="0">
              <a:latin typeface="Arial" pitchFamily="34" charset="0"/>
              <a:ea typeface="Calibri" pitchFamily="34" charset="0"/>
              <a:cs typeface="Arial" pitchFamily="34" charset="0"/>
            </a:rPr>
            <a:t>Центр по таможенной деятельности</a:t>
          </a:r>
          <a:endParaRPr lang="ru-RU" sz="1200" dirty="0"/>
        </a:p>
      </dgm:t>
    </dgm:pt>
    <dgm:pt modelId="{BA30480B-0497-43EC-8A92-2D2647E5DD9B}" type="parTrans" cxnId="{E54BECBD-8045-4A5B-B6A6-54F699D50389}">
      <dgm:prSet/>
      <dgm:spPr/>
      <dgm:t>
        <a:bodyPr/>
        <a:lstStyle/>
        <a:p>
          <a:endParaRPr lang="ru-RU"/>
        </a:p>
      </dgm:t>
    </dgm:pt>
    <dgm:pt modelId="{41715905-8CB9-4523-AF67-0407C57F86D7}" type="sibTrans" cxnId="{E54BECBD-8045-4A5B-B6A6-54F699D50389}">
      <dgm:prSet/>
      <dgm:spPr/>
      <dgm:t>
        <a:bodyPr/>
        <a:lstStyle/>
        <a:p>
          <a:endParaRPr lang="ru-RU"/>
        </a:p>
      </dgm:t>
    </dgm:pt>
    <dgm:pt modelId="{6624D0D9-E3B9-432F-9F89-FBBDE253EA61}">
      <dgm:prSet custT="1"/>
      <dgm:spPr/>
      <dgm:t>
        <a:bodyPr/>
        <a:lstStyle/>
        <a:p>
          <a:r>
            <a:rPr lang="ru-RU" sz="1200" dirty="0" smtClean="0">
              <a:latin typeface="Arial" pitchFamily="34" charset="0"/>
              <a:ea typeface="Calibri" pitchFamily="34" charset="0"/>
              <a:cs typeface="Arial" pitchFamily="34" charset="0"/>
            </a:rPr>
            <a:t>Центр фирменного транспортного обслуживания;</a:t>
          </a:r>
          <a:endParaRPr lang="ru-RU" sz="1200" dirty="0"/>
        </a:p>
      </dgm:t>
    </dgm:pt>
    <dgm:pt modelId="{96AADA5E-AA44-4C77-98EA-BB39D360D387}" type="parTrans" cxnId="{C3D20B1F-CBA4-4D7D-9364-2180C18FA054}">
      <dgm:prSet/>
      <dgm:spPr/>
      <dgm:t>
        <a:bodyPr/>
        <a:lstStyle/>
        <a:p>
          <a:endParaRPr lang="ru-RU"/>
        </a:p>
      </dgm:t>
    </dgm:pt>
    <dgm:pt modelId="{17709368-D5D9-4834-A471-52C39ECD6957}" type="sibTrans" cxnId="{C3D20B1F-CBA4-4D7D-9364-2180C18FA054}">
      <dgm:prSet/>
      <dgm:spPr/>
      <dgm:t>
        <a:bodyPr/>
        <a:lstStyle/>
        <a:p>
          <a:endParaRPr lang="ru-RU"/>
        </a:p>
      </dgm:t>
    </dgm:pt>
    <dgm:pt modelId="{7A4F9551-F29A-4FB2-98E3-3FC040F26089}">
      <dgm:prSet custT="1"/>
      <dgm:spPr/>
      <dgm:t>
        <a:bodyPr/>
        <a:lstStyle/>
        <a:p>
          <a:r>
            <a:rPr lang="ru-RU" sz="1200" dirty="0" smtClean="0">
              <a:latin typeface="Arial" pitchFamily="34" charset="0"/>
              <a:ea typeface="Calibri" pitchFamily="34" charset="0"/>
              <a:cs typeface="Arial" pitchFamily="34" charset="0"/>
            </a:rPr>
            <a:t>Центральная дирекция по управлению </a:t>
          </a:r>
          <a:r>
            <a:rPr lang="ru-RU" sz="1200" dirty="0" err="1" smtClean="0">
              <a:latin typeface="Arial" pitchFamily="34" charset="0"/>
              <a:ea typeface="Calibri" pitchFamily="34" charset="0"/>
              <a:cs typeface="Arial" pitchFamily="34" charset="0"/>
            </a:rPr>
            <a:t>терминально-складским</a:t>
          </a:r>
          <a:r>
            <a:rPr lang="ru-RU" sz="1200" dirty="0" smtClean="0">
              <a:latin typeface="Arial" pitchFamily="34" charset="0"/>
              <a:ea typeface="Calibri" pitchFamily="34" charset="0"/>
              <a:cs typeface="Arial" pitchFamily="34" charset="0"/>
            </a:rPr>
            <a:t> комплексом</a:t>
          </a:r>
          <a:endParaRPr lang="ru-RU" sz="1200" dirty="0"/>
        </a:p>
      </dgm:t>
    </dgm:pt>
    <dgm:pt modelId="{9551D63C-7744-4806-A8BC-F484578CE5C3}" type="parTrans" cxnId="{4BE4276B-87B8-4B73-B742-30F091619FB9}">
      <dgm:prSet/>
      <dgm:spPr/>
      <dgm:t>
        <a:bodyPr/>
        <a:lstStyle/>
        <a:p>
          <a:endParaRPr lang="ru-RU"/>
        </a:p>
      </dgm:t>
    </dgm:pt>
    <dgm:pt modelId="{34CA3CAF-FC1B-4162-BF17-5BFFEE47FD25}" type="sibTrans" cxnId="{4BE4276B-87B8-4B73-B742-30F091619FB9}">
      <dgm:prSet/>
      <dgm:spPr/>
      <dgm:t>
        <a:bodyPr/>
        <a:lstStyle/>
        <a:p>
          <a:endParaRPr lang="ru-RU"/>
        </a:p>
      </dgm:t>
    </dgm:pt>
    <dgm:pt modelId="{B816F683-B8F2-4E04-BC71-7595E4CEB7CB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000" b="1" dirty="0" smtClean="0">
              <a:latin typeface="Arial" pitchFamily="34" charset="0"/>
              <a:ea typeface="Calibri" pitchFamily="34" charset="0"/>
              <a:cs typeface="Arial" pitchFamily="34" charset="0"/>
            </a:rPr>
            <a:t>2 ФИЛИАЛА ОАО «РЖД»:</a:t>
          </a:r>
          <a:endParaRPr lang="ru-RU" sz="1000" b="1" dirty="0" smtClean="0">
            <a:latin typeface="Arial" pitchFamily="34" charset="0"/>
            <a:cs typeface="Arial" pitchFamily="34" charset="0"/>
          </a:endParaRPr>
        </a:p>
      </dgm:t>
    </dgm:pt>
    <dgm:pt modelId="{B65C98FC-CD86-4B8A-A1D7-CBAA766FDAFE}" type="sibTrans" cxnId="{B2401751-5C50-4F4A-8A85-60C957C455B3}">
      <dgm:prSet/>
      <dgm:spPr/>
      <dgm:t>
        <a:bodyPr/>
        <a:lstStyle/>
        <a:p>
          <a:endParaRPr lang="ru-RU" sz="900"/>
        </a:p>
      </dgm:t>
    </dgm:pt>
    <dgm:pt modelId="{B98C2270-6854-44CA-A92D-018FE3582F31}" type="parTrans" cxnId="{B2401751-5C50-4F4A-8A85-60C957C455B3}">
      <dgm:prSet/>
      <dgm:spPr/>
      <dgm:t>
        <a:bodyPr/>
        <a:lstStyle/>
        <a:p>
          <a:endParaRPr lang="ru-RU" sz="900"/>
        </a:p>
      </dgm:t>
    </dgm:pt>
    <dgm:pt modelId="{4FB8DDFB-9E20-4E4E-938A-0A6B5C0EA412}">
      <dgm:prSet phldrT="[Текст]" custT="1"/>
      <dgm:spPr>
        <a:solidFill>
          <a:schemeClr val="bg1"/>
        </a:solidFill>
      </dgm:spPr>
      <dgm:t>
        <a:bodyPr anchor="t"/>
        <a:lstStyle/>
        <a:p>
          <a:r>
            <a:rPr lang="ru-RU" sz="1400" b="1" dirty="0" smtClean="0">
              <a:latin typeface="Arial" pitchFamily="34" charset="0"/>
              <a:ea typeface="Calibri" pitchFamily="34" charset="0"/>
              <a:cs typeface="Arial" pitchFamily="34" charset="0"/>
            </a:rPr>
            <a:t>12 Дочерних и зависимых обществ</a:t>
          </a:r>
        </a:p>
      </dgm:t>
    </dgm:pt>
    <dgm:pt modelId="{78FFD85E-4F64-490D-A763-F7E1FE0DD9EB}" type="sibTrans" cxnId="{A3A18D65-E2BF-4E44-B404-F221F3AE7F9B}">
      <dgm:prSet/>
      <dgm:spPr/>
      <dgm:t>
        <a:bodyPr/>
        <a:lstStyle/>
        <a:p>
          <a:endParaRPr lang="ru-RU" sz="900"/>
        </a:p>
      </dgm:t>
    </dgm:pt>
    <dgm:pt modelId="{F6C8E1DA-FF6F-4856-B33B-000EE49FDF2E}" type="parTrans" cxnId="{A3A18D65-E2BF-4E44-B404-F221F3AE7F9B}">
      <dgm:prSet/>
      <dgm:spPr/>
      <dgm:t>
        <a:bodyPr/>
        <a:lstStyle/>
        <a:p>
          <a:endParaRPr lang="ru-RU" sz="900"/>
        </a:p>
      </dgm:t>
    </dgm:pt>
    <dgm:pt modelId="{FB5C3A43-B684-4C17-A1D0-0D5DA3179A77}" type="pres">
      <dgm:prSet presAssocID="{D7D46EDA-3784-4808-9BD3-4013BA0FF1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31110D-AB97-47D5-973B-1DB1575CAEA4}" type="pres">
      <dgm:prSet presAssocID="{7D4D0964-DAAC-4826-851A-DE8C934F55A2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4D37361-42A5-4E7E-A4EB-90BA895B3C3B}" type="pres">
      <dgm:prSet presAssocID="{7D4D0964-DAAC-4826-851A-DE8C934F55A2}" presName="rootComposite1" presStyleCnt="0"/>
      <dgm:spPr/>
      <dgm:t>
        <a:bodyPr/>
        <a:lstStyle/>
        <a:p>
          <a:endParaRPr lang="ru-RU"/>
        </a:p>
      </dgm:t>
    </dgm:pt>
    <dgm:pt modelId="{D0D2D0EF-0026-4D0B-B583-9E98AD9C218F}" type="pres">
      <dgm:prSet presAssocID="{7D4D0964-DAAC-4826-851A-DE8C934F55A2}" presName="rootText1" presStyleLbl="node0" presStyleIdx="0" presStyleCnt="1" custScaleX="825101" custScaleY="58084" custLinFactNeighborX="62594" custLinFactNeighborY="-524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BACD1D-992E-4EEF-99EC-EDEE81799AAE}" type="pres">
      <dgm:prSet presAssocID="{7D4D0964-DAAC-4826-851A-DE8C934F55A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8C2355D-6FDC-4274-AEFB-8BB51415016E}" type="pres">
      <dgm:prSet presAssocID="{7D4D0964-DAAC-4826-851A-DE8C934F55A2}" presName="hierChild2" presStyleCnt="0"/>
      <dgm:spPr/>
      <dgm:t>
        <a:bodyPr/>
        <a:lstStyle/>
        <a:p>
          <a:endParaRPr lang="ru-RU"/>
        </a:p>
      </dgm:t>
    </dgm:pt>
    <dgm:pt modelId="{F82F25C6-1691-4D4F-AB68-844B0956944F}" type="pres">
      <dgm:prSet presAssocID="{F6C8E1DA-FF6F-4856-B33B-000EE49FDF2E}" presName="Name37" presStyleLbl="parChTrans1D2" presStyleIdx="0" presStyleCnt="3"/>
      <dgm:spPr/>
      <dgm:t>
        <a:bodyPr/>
        <a:lstStyle/>
        <a:p>
          <a:endParaRPr lang="ru-RU"/>
        </a:p>
      </dgm:t>
    </dgm:pt>
    <dgm:pt modelId="{FBAED3F9-35A8-421B-8808-7B5581E79985}" type="pres">
      <dgm:prSet presAssocID="{4FB8DDFB-9E20-4E4E-938A-0A6B5C0EA41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D6A0AA6-FCA6-47E5-8B69-4569F5591156}" type="pres">
      <dgm:prSet presAssocID="{4FB8DDFB-9E20-4E4E-938A-0A6B5C0EA412}" presName="rootComposite" presStyleCnt="0"/>
      <dgm:spPr/>
      <dgm:t>
        <a:bodyPr/>
        <a:lstStyle/>
        <a:p>
          <a:endParaRPr lang="ru-RU"/>
        </a:p>
      </dgm:t>
    </dgm:pt>
    <dgm:pt modelId="{E4379C21-5EC6-4089-A6AD-AFC8183D26D3}" type="pres">
      <dgm:prSet presAssocID="{4FB8DDFB-9E20-4E4E-938A-0A6B5C0EA412}" presName="rootText" presStyleLbl="node2" presStyleIdx="0" presStyleCnt="3" custScaleX="539448" custScaleY="567078" custLinFactNeighborX="-3824" custLinFactNeighborY="559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F8CCD1-F524-4419-A957-F924E9D95C7B}" type="pres">
      <dgm:prSet presAssocID="{4FB8DDFB-9E20-4E4E-938A-0A6B5C0EA412}" presName="rootConnector" presStyleLbl="node2" presStyleIdx="0" presStyleCnt="3"/>
      <dgm:spPr/>
      <dgm:t>
        <a:bodyPr/>
        <a:lstStyle/>
        <a:p>
          <a:endParaRPr lang="ru-RU"/>
        </a:p>
      </dgm:t>
    </dgm:pt>
    <dgm:pt modelId="{FD82DBA0-2AE8-4602-8114-032E2E3FA54D}" type="pres">
      <dgm:prSet presAssocID="{4FB8DDFB-9E20-4E4E-938A-0A6B5C0EA412}" presName="hierChild4" presStyleCnt="0"/>
      <dgm:spPr/>
      <dgm:t>
        <a:bodyPr/>
        <a:lstStyle/>
        <a:p>
          <a:endParaRPr lang="ru-RU"/>
        </a:p>
      </dgm:t>
    </dgm:pt>
    <dgm:pt modelId="{C847DC72-96AF-4C70-8CA2-CBB8EE75BCD5}" type="pres">
      <dgm:prSet presAssocID="{4FB8DDFB-9E20-4E4E-938A-0A6B5C0EA412}" presName="hierChild5" presStyleCnt="0"/>
      <dgm:spPr/>
      <dgm:t>
        <a:bodyPr/>
        <a:lstStyle/>
        <a:p>
          <a:endParaRPr lang="ru-RU"/>
        </a:p>
      </dgm:t>
    </dgm:pt>
    <dgm:pt modelId="{C6AE62D9-EF63-4D9D-A83F-89CFC6903E31}" type="pres">
      <dgm:prSet presAssocID="{B98C2270-6854-44CA-A92D-018FE3582F31}" presName="Name37" presStyleLbl="parChTrans1D2" presStyleIdx="1" presStyleCnt="3"/>
      <dgm:spPr/>
      <dgm:t>
        <a:bodyPr/>
        <a:lstStyle/>
        <a:p>
          <a:endParaRPr lang="ru-RU"/>
        </a:p>
      </dgm:t>
    </dgm:pt>
    <dgm:pt modelId="{4DA80D75-F388-4817-A25E-3917143E61CC}" type="pres">
      <dgm:prSet presAssocID="{B816F683-B8F2-4E04-BC71-7595E4CEB7C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6FB5BE9-B185-4AA3-8D4B-1E799B30BF0B}" type="pres">
      <dgm:prSet presAssocID="{B816F683-B8F2-4E04-BC71-7595E4CEB7CB}" presName="rootComposite" presStyleCnt="0"/>
      <dgm:spPr/>
      <dgm:t>
        <a:bodyPr/>
        <a:lstStyle/>
        <a:p>
          <a:endParaRPr lang="ru-RU"/>
        </a:p>
      </dgm:t>
    </dgm:pt>
    <dgm:pt modelId="{1F07C9DD-6868-4A59-B9AE-FE1F4A6E0957}" type="pres">
      <dgm:prSet presAssocID="{B816F683-B8F2-4E04-BC71-7595E4CEB7CB}" presName="rootText" presStyleLbl="node2" presStyleIdx="1" presStyleCnt="3" custFlipHor="1" custScaleX="201750" custScaleY="52868" custLinFactNeighborX="-12531" custLinFactNeighborY="146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E2B73A-24B0-44F9-8789-1923A6E39751}" type="pres">
      <dgm:prSet presAssocID="{B816F683-B8F2-4E04-BC71-7595E4CEB7CB}" presName="rootConnector" presStyleLbl="node2" presStyleIdx="1" presStyleCnt="3"/>
      <dgm:spPr/>
      <dgm:t>
        <a:bodyPr/>
        <a:lstStyle/>
        <a:p>
          <a:endParaRPr lang="ru-RU"/>
        </a:p>
      </dgm:t>
    </dgm:pt>
    <dgm:pt modelId="{C61C5C11-15EF-42F6-B0DD-E7985570E7ED}" type="pres">
      <dgm:prSet presAssocID="{B816F683-B8F2-4E04-BC71-7595E4CEB7CB}" presName="hierChild4" presStyleCnt="0"/>
      <dgm:spPr/>
      <dgm:t>
        <a:bodyPr/>
        <a:lstStyle/>
        <a:p>
          <a:endParaRPr lang="ru-RU"/>
        </a:p>
      </dgm:t>
    </dgm:pt>
    <dgm:pt modelId="{25A1020D-7EE8-4AA1-B0F3-E890EFBD8C80}" type="pres">
      <dgm:prSet presAssocID="{96AADA5E-AA44-4C77-98EA-BB39D360D387}" presName="Name37" presStyleLbl="parChTrans1D3" presStyleIdx="0" presStyleCnt="2"/>
      <dgm:spPr/>
      <dgm:t>
        <a:bodyPr/>
        <a:lstStyle/>
        <a:p>
          <a:endParaRPr lang="ru-RU"/>
        </a:p>
      </dgm:t>
    </dgm:pt>
    <dgm:pt modelId="{2EAB3360-2F3C-49DA-A806-9637E38FC6E1}" type="pres">
      <dgm:prSet presAssocID="{6624D0D9-E3B9-432F-9F89-FBBDE253EA61}" presName="hierRoot2" presStyleCnt="0">
        <dgm:presLayoutVars>
          <dgm:hierBranch val="init"/>
        </dgm:presLayoutVars>
      </dgm:prSet>
      <dgm:spPr/>
    </dgm:pt>
    <dgm:pt modelId="{C67A4B55-C869-49E8-A7AE-03E5A0F5C811}" type="pres">
      <dgm:prSet presAssocID="{6624D0D9-E3B9-432F-9F89-FBBDE253EA61}" presName="rootComposite" presStyleCnt="0"/>
      <dgm:spPr/>
    </dgm:pt>
    <dgm:pt modelId="{F4FA1B20-82C0-44F9-95F8-276A8023DFC4}" type="pres">
      <dgm:prSet presAssocID="{6624D0D9-E3B9-432F-9F89-FBBDE253EA61}" presName="rootText" presStyleLbl="node3" presStyleIdx="0" presStyleCnt="2" custScaleX="151670" custScaleY="179460" custLinFactNeighborX="-23717" custLinFactNeighborY="-148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0C0D4C-A4E6-41DF-9AE9-E5096306E849}" type="pres">
      <dgm:prSet presAssocID="{6624D0D9-E3B9-432F-9F89-FBBDE253EA61}" presName="rootConnector" presStyleLbl="node3" presStyleIdx="0" presStyleCnt="2"/>
      <dgm:spPr/>
      <dgm:t>
        <a:bodyPr/>
        <a:lstStyle/>
        <a:p>
          <a:endParaRPr lang="ru-RU"/>
        </a:p>
      </dgm:t>
    </dgm:pt>
    <dgm:pt modelId="{275A95CA-0B30-4843-955D-5EDEDD4D751D}" type="pres">
      <dgm:prSet presAssocID="{6624D0D9-E3B9-432F-9F89-FBBDE253EA61}" presName="hierChild4" presStyleCnt="0"/>
      <dgm:spPr/>
    </dgm:pt>
    <dgm:pt modelId="{447E7FEE-0D1A-4425-86AD-5CC45F9DF745}" type="pres">
      <dgm:prSet presAssocID="{6624D0D9-E3B9-432F-9F89-FBBDE253EA61}" presName="hierChild5" presStyleCnt="0"/>
      <dgm:spPr/>
    </dgm:pt>
    <dgm:pt modelId="{8B9E6DF7-C98E-4775-AE15-A11AB3F8BD40}" type="pres">
      <dgm:prSet presAssocID="{9551D63C-7744-4806-A8BC-F484578CE5C3}" presName="Name37" presStyleLbl="parChTrans1D3" presStyleIdx="1" presStyleCnt="2"/>
      <dgm:spPr/>
      <dgm:t>
        <a:bodyPr/>
        <a:lstStyle/>
        <a:p>
          <a:endParaRPr lang="ru-RU"/>
        </a:p>
      </dgm:t>
    </dgm:pt>
    <dgm:pt modelId="{2F1D7BDC-2F8E-49FB-84D7-1BA921B43E71}" type="pres">
      <dgm:prSet presAssocID="{7A4F9551-F29A-4FB2-98E3-3FC040F26089}" presName="hierRoot2" presStyleCnt="0">
        <dgm:presLayoutVars>
          <dgm:hierBranch val="init"/>
        </dgm:presLayoutVars>
      </dgm:prSet>
      <dgm:spPr/>
    </dgm:pt>
    <dgm:pt modelId="{6B89EC5B-11D0-4447-A3DD-3FA1A2C892D1}" type="pres">
      <dgm:prSet presAssocID="{7A4F9551-F29A-4FB2-98E3-3FC040F26089}" presName="rootComposite" presStyleCnt="0"/>
      <dgm:spPr/>
    </dgm:pt>
    <dgm:pt modelId="{F17AFCFF-6936-4081-8BCE-5DB9C63F7AEB}" type="pres">
      <dgm:prSet presAssocID="{7A4F9551-F29A-4FB2-98E3-3FC040F26089}" presName="rootText" presStyleLbl="node3" presStyleIdx="1" presStyleCnt="2" custScaleX="151670" custScaleY="232522" custLinFactNeighborX="-23717" custLinFactNeighborY="-276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A26F31-FA2D-4188-9161-BF6B6EBF83C3}" type="pres">
      <dgm:prSet presAssocID="{7A4F9551-F29A-4FB2-98E3-3FC040F26089}" presName="rootConnector" presStyleLbl="node3" presStyleIdx="1" presStyleCnt="2"/>
      <dgm:spPr/>
      <dgm:t>
        <a:bodyPr/>
        <a:lstStyle/>
        <a:p>
          <a:endParaRPr lang="ru-RU"/>
        </a:p>
      </dgm:t>
    </dgm:pt>
    <dgm:pt modelId="{A13A6239-DBD3-4DE5-9609-3FBB9C5360EE}" type="pres">
      <dgm:prSet presAssocID="{7A4F9551-F29A-4FB2-98E3-3FC040F26089}" presName="hierChild4" presStyleCnt="0"/>
      <dgm:spPr/>
    </dgm:pt>
    <dgm:pt modelId="{CFC1F10E-B571-4B79-AA93-796D454D8836}" type="pres">
      <dgm:prSet presAssocID="{7A4F9551-F29A-4FB2-98E3-3FC040F26089}" presName="hierChild5" presStyleCnt="0"/>
      <dgm:spPr/>
    </dgm:pt>
    <dgm:pt modelId="{F8826FE0-3C38-4C35-A4B8-308BEFF5180E}" type="pres">
      <dgm:prSet presAssocID="{B816F683-B8F2-4E04-BC71-7595E4CEB7CB}" presName="hierChild5" presStyleCnt="0"/>
      <dgm:spPr/>
      <dgm:t>
        <a:bodyPr/>
        <a:lstStyle/>
        <a:p>
          <a:endParaRPr lang="ru-RU"/>
        </a:p>
      </dgm:t>
    </dgm:pt>
    <dgm:pt modelId="{8D764814-55CC-4D25-B462-C836F6846656}" type="pres">
      <dgm:prSet presAssocID="{BA30480B-0497-43EC-8A92-2D2647E5DD9B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F24B388-36D6-479F-BEFC-CD1C42E6F632}" type="pres">
      <dgm:prSet presAssocID="{F5727A3F-1DC2-4CED-AE4D-468CA2978A6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A543C22-A992-4DA2-9492-4E025405B657}" type="pres">
      <dgm:prSet presAssocID="{F5727A3F-1DC2-4CED-AE4D-468CA2978A6C}" presName="rootComposite" presStyleCnt="0"/>
      <dgm:spPr/>
      <dgm:t>
        <a:bodyPr/>
        <a:lstStyle/>
        <a:p>
          <a:endParaRPr lang="ru-RU"/>
        </a:p>
      </dgm:t>
    </dgm:pt>
    <dgm:pt modelId="{790E733F-C86F-4810-84F8-86CE823E8E48}" type="pres">
      <dgm:prSet presAssocID="{F5727A3F-1DC2-4CED-AE4D-468CA2978A6C}" presName="rootText" presStyleLbl="node2" presStyleIdx="2" presStyleCnt="3" custFlipHor="1" custScaleX="113804" custScaleY="341951" custLinFactNeighborX="-8681" custLinFactNeighborY="113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3D6A45-284F-4450-B002-23240C2F537C}" type="pres">
      <dgm:prSet presAssocID="{F5727A3F-1DC2-4CED-AE4D-468CA2978A6C}" presName="rootConnector" presStyleLbl="node2" presStyleIdx="2" presStyleCnt="3"/>
      <dgm:spPr/>
      <dgm:t>
        <a:bodyPr/>
        <a:lstStyle/>
        <a:p>
          <a:endParaRPr lang="ru-RU"/>
        </a:p>
      </dgm:t>
    </dgm:pt>
    <dgm:pt modelId="{51E42847-851B-476D-B315-F72CAF6ABAD1}" type="pres">
      <dgm:prSet presAssocID="{F5727A3F-1DC2-4CED-AE4D-468CA2978A6C}" presName="hierChild4" presStyleCnt="0"/>
      <dgm:spPr/>
      <dgm:t>
        <a:bodyPr/>
        <a:lstStyle/>
        <a:p>
          <a:endParaRPr lang="ru-RU"/>
        </a:p>
      </dgm:t>
    </dgm:pt>
    <dgm:pt modelId="{9A24C8A5-63D3-4803-8054-800216614971}" type="pres">
      <dgm:prSet presAssocID="{F5727A3F-1DC2-4CED-AE4D-468CA2978A6C}" presName="hierChild5" presStyleCnt="0"/>
      <dgm:spPr/>
      <dgm:t>
        <a:bodyPr/>
        <a:lstStyle/>
        <a:p>
          <a:endParaRPr lang="ru-RU"/>
        </a:p>
      </dgm:t>
    </dgm:pt>
    <dgm:pt modelId="{4F5D06B5-1509-48CC-B62F-9AB2AEF25859}" type="pres">
      <dgm:prSet presAssocID="{7D4D0964-DAAC-4826-851A-DE8C934F55A2}" presName="hierChild3" presStyleCnt="0"/>
      <dgm:spPr/>
      <dgm:t>
        <a:bodyPr/>
        <a:lstStyle/>
        <a:p>
          <a:endParaRPr lang="ru-RU"/>
        </a:p>
      </dgm:t>
    </dgm:pt>
  </dgm:ptLst>
  <dgm:cxnLst>
    <dgm:cxn modelId="{A3A18D65-E2BF-4E44-B404-F221F3AE7F9B}" srcId="{7D4D0964-DAAC-4826-851A-DE8C934F55A2}" destId="{4FB8DDFB-9E20-4E4E-938A-0A6B5C0EA412}" srcOrd="0" destOrd="0" parTransId="{F6C8E1DA-FF6F-4856-B33B-000EE49FDF2E}" sibTransId="{78FFD85E-4F64-490D-A763-F7E1FE0DD9EB}"/>
    <dgm:cxn modelId="{C3D20B1F-CBA4-4D7D-9364-2180C18FA054}" srcId="{B816F683-B8F2-4E04-BC71-7595E4CEB7CB}" destId="{6624D0D9-E3B9-432F-9F89-FBBDE253EA61}" srcOrd="0" destOrd="0" parTransId="{96AADA5E-AA44-4C77-98EA-BB39D360D387}" sibTransId="{17709368-D5D9-4834-A471-52C39ECD6957}"/>
    <dgm:cxn modelId="{BB123476-4053-46C7-91E7-9BFB7F1E1140}" type="presOf" srcId="{7A4F9551-F29A-4FB2-98E3-3FC040F26089}" destId="{15A26F31-FA2D-4188-9161-BF6B6EBF83C3}" srcOrd="1" destOrd="0" presId="urn:microsoft.com/office/officeart/2005/8/layout/orgChart1"/>
    <dgm:cxn modelId="{F122D29C-0A30-4499-A59B-4316A1390346}" type="presOf" srcId="{7D4D0964-DAAC-4826-851A-DE8C934F55A2}" destId="{D0D2D0EF-0026-4D0B-B583-9E98AD9C218F}" srcOrd="0" destOrd="0" presId="urn:microsoft.com/office/officeart/2005/8/layout/orgChart1"/>
    <dgm:cxn modelId="{C94553C5-EB1F-46B7-AFDD-31239C3C7C9A}" type="presOf" srcId="{6624D0D9-E3B9-432F-9F89-FBBDE253EA61}" destId="{220C0D4C-A4E6-41DF-9AE9-E5096306E849}" srcOrd="1" destOrd="0" presId="urn:microsoft.com/office/officeart/2005/8/layout/orgChart1"/>
    <dgm:cxn modelId="{BDBF1AD0-2331-4F22-9320-35320ECA8213}" type="presOf" srcId="{4FB8DDFB-9E20-4E4E-938A-0A6B5C0EA412}" destId="{83F8CCD1-F524-4419-A957-F924E9D95C7B}" srcOrd="1" destOrd="0" presId="urn:microsoft.com/office/officeart/2005/8/layout/orgChart1"/>
    <dgm:cxn modelId="{E6AB9F1F-B74F-4286-81EE-150092E04A42}" type="presOf" srcId="{D7D46EDA-3784-4808-9BD3-4013BA0FF175}" destId="{FB5C3A43-B684-4C17-A1D0-0D5DA3179A77}" srcOrd="0" destOrd="0" presId="urn:microsoft.com/office/officeart/2005/8/layout/orgChart1"/>
    <dgm:cxn modelId="{E54BECBD-8045-4A5B-B6A6-54F699D50389}" srcId="{7D4D0964-DAAC-4826-851A-DE8C934F55A2}" destId="{F5727A3F-1DC2-4CED-AE4D-468CA2978A6C}" srcOrd="2" destOrd="0" parTransId="{BA30480B-0497-43EC-8A92-2D2647E5DD9B}" sibTransId="{41715905-8CB9-4523-AF67-0407C57F86D7}"/>
    <dgm:cxn modelId="{21CF466E-3B05-494C-ACFA-BB03FCFA6B2C}" type="presOf" srcId="{F5727A3F-1DC2-4CED-AE4D-468CA2978A6C}" destId="{CF3D6A45-284F-4450-B002-23240C2F537C}" srcOrd="1" destOrd="0" presId="urn:microsoft.com/office/officeart/2005/8/layout/orgChart1"/>
    <dgm:cxn modelId="{6527AC31-B733-4116-9AE5-C2E37A3935DC}" type="presOf" srcId="{4FB8DDFB-9E20-4E4E-938A-0A6B5C0EA412}" destId="{E4379C21-5EC6-4089-A6AD-AFC8183D26D3}" srcOrd="0" destOrd="0" presId="urn:microsoft.com/office/officeart/2005/8/layout/orgChart1"/>
    <dgm:cxn modelId="{4BE4276B-87B8-4B73-B742-30F091619FB9}" srcId="{B816F683-B8F2-4E04-BC71-7595E4CEB7CB}" destId="{7A4F9551-F29A-4FB2-98E3-3FC040F26089}" srcOrd="1" destOrd="0" parTransId="{9551D63C-7744-4806-A8BC-F484578CE5C3}" sibTransId="{34CA3CAF-FC1B-4162-BF17-5BFFEE47FD25}"/>
    <dgm:cxn modelId="{9E500447-582C-4059-8A6B-BF5C8D80C9A3}" type="presOf" srcId="{96AADA5E-AA44-4C77-98EA-BB39D360D387}" destId="{25A1020D-7EE8-4AA1-B0F3-E890EFBD8C80}" srcOrd="0" destOrd="0" presId="urn:microsoft.com/office/officeart/2005/8/layout/orgChart1"/>
    <dgm:cxn modelId="{B2401751-5C50-4F4A-8A85-60C957C455B3}" srcId="{7D4D0964-DAAC-4826-851A-DE8C934F55A2}" destId="{B816F683-B8F2-4E04-BC71-7595E4CEB7CB}" srcOrd="1" destOrd="0" parTransId="{B98C2270-6854-44CA-A92D-018FE3582F31}" sibTransId="{B65C98FC-CD86-4B8A-A1D7-CBAA766FDAFE}"/>
    <dgm:cxn modelId="{36987DC0-507E-45C1-AEC6-305551B777F2}" type="presOf" srcId="{F5727A3F-1DC2-4CED-AE4D-468CA2978A6C}" destId="{790E733F-C86F-4810-84F8-86CE823E8E48}" srcOrd="0" destOrd="0" presId="urn:microsoft.com/office/officeart/2005/8/layout/orgChart1"/>
    <dgm:cxn modelId="{C8DBEC24-9D80-4FAA-A1B1-1F440C66E0AC}" type="presOf" srcId="{7A4F9551-F29A-4FB2-98E3-3FC040F26089}" destId="{F17AFCFF-6936-4081-8BCE-5DB9C63F7AEB}" srcOrd="0" destOrd="0" presId="urn:microsoft.com/office/officeart/2005/8/layout/orgChart1"/>
    <dgm:cxn modelId="{A14EC33D-E7B5-4677-A615-7CF1F34ABBB0}" type="presOf" srcId="{B816F683-B8F2-4E04-BC71-7595E4CEB7CB}" destId="{1F07C9DD-6868-4A59-B9AE-FE1F4A6E0957}" srcOrd="0" destOrd="0" presId="urn:microsoft.com/office/officeart/2005/8/layout/orgChart1"/>
    <dgm:cxn modelId="{C7EDDF65-B743-494F-A206-C2DFA056F40D}" type="presOf" srcId="{6624D0D9-E3B9-432F-9F89-FBBDE253EA61}" destId="{F4FA1B20-82C0-44F9-95F8-276A8023DFC4}" srcOrd="0" destOrd="0" presId="urn:microsoft.com/office/officeart/2005/8/layout/orgChart1"/>
    <dgm:cxn modelId="{40341E5F-81E9-42D4-B1ED-51710A403FF3}" type="presOf" srcId="{7D4D0964-DAAC-4826-851A-DE8C934F55A2}" destId="{DDBACD1D-992E-4EEF-99EC-EDEE81799AAE}" srcOrd="1" destOrd="0" presId="urn:microsoft.com/office/officeart/2005/8/layout/orgChart1"/>
    <dgm:cxn modelId="{D2D37F61-7064-41CE-979E-60B7FDA99C9A}" srcId="{D7D46EDA-3784-4808-9BD3-4013BA0FF175}" destId="{7D4D0964-DAAC-4826-851A-DE8C934F55A2}" srcOrd="0" destOrd="0" parTransId="{8D43041F-FD05-44AB-9D89-D6235F23101A}" sibTransId="{2270B392-48C9-4823-9BCF-E3DF5B105CF0}"/>
    <dgm:cxn modelId="{D6ADB132-D00C-43AB-9521-8425EEBB14A6}" type="presOf" srcId="{BA30480B-0497-43EC-8A92-2D2647E5DD9B}" destId="{8D764814-55CC-4D25-B462-C836F6846656}" srcOrd="0" destOrd="0" presId="urn:microsoft.com/office/officeart/2005/8/layout/orgChart1"/>
    <dgm:cxn modelId="{C41B1C25-4C83-4C4C-A409-A239D705AF2A}" type="presOf" srcId="{B98C2270-6854-44CA-A92D-018FE3582F31}" destId="{C6AE62D9-EF63-4D9D-A83F-89CFC6903E31}" srcOrd="0" destOrd="0" presId="urn:microsoft.com/office/officeart/2005/8/layout/orgChart1"/>
    <dgm:cxn modelId="{CCAC79E8-2566-4C4F-9A17-C69A3BEECFBC}" type="presOf" srcId="{F6C8E1DA-FF6F-4856-B33B-000EE49FDF2E}" destId="{F82F25C6-1691-4D4F-AB68-844B0956944F}" srcOrd="0" destOrd="0" presId="urn:microsoft.com/office/officeart/2005/8/layout/orgChart1"/>
    <dgm:cxn modelId="{965FF8D4-86CA-4DC3-B5FF-1BB9BDF13C59}" type="presOf" srcId="{9551D63C-7744-4806-A8BC-F484578CE5C3}" destId="{8B9E6DF7-C98E-4775-AE15-A11AB3F8BD40}" srcOrd="0" destOrd="0" presId="urn:microsoft.com/office/officeart/2005/8/layout/orgChart1"/>
    <dgm:cxn modelId="{A9F06D4D-3A99-481C-B9A0-625A38CF0E5A}" type="presOf" srcId="{B816F683-B8F2-4E04-BC71-7595E4CEB7CB}" destId="{E3E2B73A-24B0-44F9-8789-1923A6E39751}" srcOrd="1" destOrd="0" presId="urn:microsoft.com/office/officeart/2005/8/layout/orgChart1"/>
    <dgm:cxn modelId="{3FC86E80-1BF9-4276-9C21-B4D3A2FBC58E}" type="presParOf" srcId="{FB5C3A43-B684-4C17-A1D0-0D5DA3179A77}" destId="{4D31110D-AB97-47D5-973B-1DB1575CAEA4}" srcOrd="0" destOrd="0" presId="urn:microsoft.com/office/officeart/2005/8/layout/orgChart1"/>
    <dgm:cxn modelId="{36A0C583-2B8C-4ACD-9255-0BD29FF3F8F0}" type="presParOf" srcId="{4D31110D-AB97-47D5-973B-1DB1575CAEA4}" destId="{F4D37361-42A5-4E7E-A4EB-90BA895B3C3B}" srcOrd="0" destOrd="0" presId="urn:microsoft.com/office/officeart/2005/8/layout/orgChart1"/>
    <dgm:cxn modelId="{A92F642D-390F-4534-8339-43548CF3D51C}" type="presParOf" srcId="{F4D37361-42A5-4E7E-A4EB-90BA895B3C3B}" destId="{D0D2D0EF-0026-4D0B-B583-9E98AD9C218F}" srcOrd="0" destOrd="0" presId="urn:microsoft.com/office/officeart/2005/8/layout/orgChart1"/>
    <dgm:cxn modelId="{3784012E-D88B-46D2-82ED-236D37B83EB5}" type="presParOf" srcId="{F4D37361-42A5-4E7E-A4EB-90BA895B3C3B}" destId="{DDBACD1D-992E-4EEF-99EC-EDEE81799AAE}" srcOrd="1" destOrd="0" presId="urn:microsoft.com/office/officeart/2005/8/layout/orgChart1"/>
    <dgm:cxn modelId="{95522769-200B-4E1A-8603-871E36BBC1B5}" type="presParOf" srcId="{4D31110D-AB97-47D5-973B-1DB1575CAEA4}" destId="{C8C2355D-6FDC-4274-AEFB-8BB51415016E}" srcOrd="1" destOrd="0" presId="urn:microsoft.com/office/officeart/2005/8/layout/orgChart1"/>
    <dgm:cxn modelId="{9D02E51D-2C3B-40B4-BC8B-C66F14E75961}" type="presParOf" srcId="{C8C2355D-6FDC-4274-AEFB-8BB51415016E}" destId="{F82F25C6-1691-4D4F-AB68-844B0956944F}" srcOrd="0" destOrd="0" presId="urn:microsoft.com/office/officeart/2005/8/layout/orgChart1"/>
    <dgm:cxn modelId="{B28EDC66-8608-45AA-9FA6-FAFD68EE8D2E}" type="presParOf" srcId="{C8C2355D-6FDC-4274-AEFB-8BB51415016E}" destId="{FBAED3F9-35A8-421B-8808-7B5581E79985}" srcOrd="1" destOrd="0" presId="urn:microsoft.com/office/officeart/2005/8/layout/orgChart1"/>
    <dgm:cxn modelId="{FFF5E251-E677-4445-9199-A68E5A142DC5}" type="presParOf" srcId="{FBAED3F9-35A8-421B-8808-7B5581E79985}" destId="{1D6A0AA6-FCA6-47E5-8B69-4569F5591156}" srcOrd="0" destOrd="0" presId="urn:microsoft.com/office/officeart/2005/8/layout/orgChart1"/>
    <dgm:cxn modelId="{DEEC7597-F70B-455D-A058-DDB5076390BF}" type="presParOf" srcId="{1D6A0AA6-FCA6-47E5-8B69-4569F5591156}" destId="{E4379C21-5EC6-4089-A6AD-AFC8183D26D3}" srcOrd="0" destOrd="0" presId="urn:microsoft.com/office/officeart/2005/8/layout/orgChart1"/>
    <dgm:cxn modelId="{BC5E926E-C50D-4F14-B44B-018562D02E43}" type="presParOf" srcId="{1D6A0AA6-FCA6-47E5-8B69-4569F5591156}" destId="{83F8CCD1-F524-4419-A957-F924E9D95C7B}" srcOrd="1" destOrd="0" presId="urn:microsoft.com/office/officeart/2005/8/layout/orgChart1"/>
    <dgm:cxn modelId="{7D6A9F40-8252-49F3-995E-ADA8F113D5D4}" type="presParOf" srcId="{FBAED3F9-35A8-421B-8808-7B5581E79985}" destId="{FD82DBA0-2AE8-4602-8114-032E2E3FA54D}" srcOrd="1" destOrd="0" presId="urn:microsoft.com/office/officeart/2005/8/layout/orgChart1"/>
    <dgm:cxn modelId="{0EE83205-EB70-4961-8CF2-A890B144714C}" type="presParOf" srcId="{FBAED3F9-35A8-421B-8808-7B5581E79985}" destId="{C847DC72-96AF-4C70-8CA2-CBB8EE75BCD5}" srcOrd="2" destOrd="0" presId="urn:microsoft.com/office/officeart/2005/8/layout/orgChart1"/>
    <dgm:cxn modelId="{E4F30AD5-D2ED-4543-AC30-6BEF3C03173C}" type="presParOf" srcId="{C8C2355D-6FDC-4274-AEFB-8BB51415016E}" destId="{C6AE62D9-EF63-4D9D-A83F-89CFC6903E31}" srcOrd="2" destOrd="0" presId="urn:microsoft.com/office/officeart/2005/8/layout/orgChart1"/>
    <dgm:cxn modelId="{C6AAE666-F42A-4210-BBB4-1CEE5CBDBD2D}" type="presParOf" srcId="{C8C2355D-6FDC-4274-AEFB-8BB51415016E}" destId="{4DA80D75-F388-4817-A25E-3917143E61CC}" srcOrd="3" destOrd="0" presId="urn:microsoft.com/office/officeart/2005/8/layout/orgChart1"/>
    <dgm:cxn modelId="{C70D4488-FF37-4106-B702-2AE2A1DA6E4C}" type="presParOf" srcId="{4DA80D75-F388-4817-A25E-3917143E61CC}" destId="{66FB5BE9-B185-4AA3-8D4B-1E799B30BF0B}" srcOrd="0" destOrd="0" presId="urn:microsoft.com/office/officeart/2005/8/layout/orgChart1"/>
    <dgm:cxn modelId="{890BDC2A-1569-4F42-9A9D-B2C3D45CC555}" type="presParOf" srcId="{66FB5BE9-B185-4AA3-8D4B-1E799B30BF0B}" destId="{1F07C9DD-6868-4A59-B9AE-FE1F4A6E0957}" srcOrd="0" destOrd="0" presId="urn:microsoft.com/office/officeart/2005/8/layout/orgChart1"/>
    <dgm:cxn modelId="{3FAE3350-51DF-40D0-942E-DABDFA573D84}" type="presParOf" srcId="{66FB5BE9-B185-4AA3-8D4B-1E799B30BF0B}" destId="{E3E2B73A-24B0-44F9-8789-1923A6E39751}" srcOrd="1" destOrd="0" presId="urn:microsoft.com/office/officeart/2005/8/layout/orgChart1"/>
    <dgm:cxn modelId="{DF0B2DF0-3EF0-4147-BEB6-CE31F50359F0}" type="presParOf" srcId="{4DA80D75-F388-4817-A25E-3917143E61CC}" destId="{C61C5C11-15EF-42F6-B0DD-E7985570E7ED}" srcOrd="1" destOrd="0" presId="urn:microsoft.com/office/officeart/2005/8/layout/orgChart1"/>
    <dgm:cxn modelId="{342A481A-85BB-4E6D-82AE-22388E294486}" type="presParOf" srcId="{C61C5C11-15EF-42F6-B0DD-E7985570E7ED}" destId="{25A1020D-7EE8-4AA1-B0F3-E890EFBD8C80}" srcOrd="0" destOrd="0" presId="urn:microsoft.com/office/officeart/2005/8/layout/orgChart1"/>
    <dgm:cxn modelId="{BC09B816-A92B-45B9-AFCC-364C174647E0}" type="presParOf" srcId="{C61C5C11-15EF-42F6-B0DD-E7985570E7ED}" destId="{2EAB3360-2F3C-49DA-A806-9637E38FC6E1}" srcOrd="1" destOrd="0" presId="urn:microsoft.com/office/officeart/2005/8/layout/orgChart1"/>
    <dgm:cxn modelId="{C978DB6E-8A57-4667-B3C0-E8E2DC73AFE7}" type="presParOf" srcId="{2EAB3360-2F3C-49DA-A806-9637E38FC6E1}" destId="{C67A4B55-C869-49E8-A7AE-03E5A0F5C811}" srcOrd="0" destOrd="0" presId="urn:microsoft.com/office/officeart/2005/8/layout/orgChart1"/>
    <dgm:cxn modelId="{51D632A5-7E3E-41A9-A4AA-0C585A262ABC}" type="presParOf" srcId="{C67A4B55-C869-49E8-A7AE-03E5A0F5C811}" destId="{F4FA1B20-82C0-44F9-95F8-276A8023DFC4}" srcOrd="0" destOrd="0" presId="urn:microsoft.com/office/officeart/2005/8/layout/orgChart1"/>
    <dgm:cxn modelId="{96EA83D3-CEAE-42B9-A477-AD6896525C13}" type="presParOf" srcId="{C67A4B55-C869-49E8-A7AE-03E5A0F5C811}" destId="{220C0D4C-A4E6-41DF-9AE9-E5096306E849}" srcOrd="1" destOrd="0" presId="urn:microsoft.com/office/officeart/2005/8/layout/orgChart1"/>
    <dgm:cxn modelId="{BA838593-44FA-433E-99FA-40BDC20BD89F}" type="presParOf" srcId="{2EAB3360-2F3C-49DA-A806-9637E38FC6E1}" destId="{275A95CA-0B30-4843-955D-5EDEDD4D751D}" srcOrd="1" destOrd="0" presId="urn:microsoft.com/office/officeart/2005/8/layout/orgChart1"/>
    <dgm:cxn modelId="{89633C89-819D-4212-AD15-CF92A4883EFA}" type="presParOf" srcId="{2EAB3360-2F3C-49DA-A806-9637E38FC6E1}" destId="{447E7FEE-0D1A-4425-86AD-5CC45F9DF745}" srcOrd="2" destOrd="0" presId="urn:microsoft.com/office/officeart/2005/8/layout/orgChart1"/>
    <dgm:cxn modelId="{A323F2F3-3D0E-4AF2-A419-5B377E5784D1}" type="presParOf" srcId="{C61C5C11-15EF-42F6-B0DD-E7985570E7ED}" destId="{8B9E6DF7-C98E-4775-AE15-A11AB3F8BD40}" srcOrd="2" destOrd="0" presId="urn:microsoft.com/office/officeart/2005/8/layout/orgChart1"/>
    <dgm:cxn modelId="{80A0C91F-8922-41F2-B80F-533BF611F01C}" type="presParOf" srcId="{C61C5C11-15EF-42F6-B0DD-E7985570E7ED}" destId="{2F1D7BDC-2F8E-49FB-84D7-1BA921B43E71}" srcOrd="3" destOrd="0" presId="urn:microsoft.com/office/officeart/2005/8/layout/orgChart1"/>
    <dgm:cxn modelId="{4A292DF9-6711-453F-9634-836CB7A4F015}" type="presParOf" srcId="{2F1D7BDC-2F8E-49FB-84D7-1BA921B43E71}" destId="{6B89EC5B-11D0-4447-A3DD-3FA1A2C892D1}" srcOrd="0" destOrd="0" presId="urn:microsoft.com/office/officeart/2005/8/layout/orgChart1"/>
    <dgm:cxn modelId="{ABDA33DC-3A74-4399-B56F-C6291AF8EDC3}" type="presParOf" srcId="{6B89EC5B-11D0-4447-A3DD-3FA1A2C892D1}" destId="{F17AFCFF-6936-4081-8BCE-5DB9C63F7AEB}" srcOrd="0" destOrd="0" presId="urn:microsoft.com/office/officeart/2005/8/layout/orgChart1"/>
    <dgm:cxn modelId="{27FFA451-E21C-4A5A-877A-83F732A83394}" type="presParOf" srcId="{6B89EC5B-11D0-4447-A3DD-3FA1A2C892D1}" destId="{15A26F31-FA2D-4188-9161-BF6B6EBF83C3}" srcOrd="1" destOrd="0" presId="urn:microsoft.com/office/officeart/2005/8/layout/orgChart1"/>
    <dgm:cxn modelId="{C9B3BEFA-8E87-4376-9825-77C98DDA03FC}" type="presParOf" srcId="{2F1D7BDC-2F8E-49FB-84D7-1BA921B43E71}" destId="{A13A6239-DBD3-4DE5-9609-3FBB9C5360EE}" srcOrd="1" destOrd="0" presId="urn:microsoft.com/office/officeart/2005/8/layout/orgChart1"/>
    <dgm:cxn modelId="{9D9A56ED-4F06-4E71-9F59-EC94F7B9EEBB}" type="presParOf" srcId="{2F1D7BDC-2F8E-49FB-84D7-1BA921B43E71}" destId="{CFC1F10E-B571-4B79-AA93-796D454D8836}" srcOrd="2" destOrd="0" presId="urn:microsoft.com/office/officeart/2005/8/layout/orgChart1"/>
    <dgm:cxn modelId="{3955FBB4-056B-40B1-98DC-AD30D9543913}" type="presParOf" srcId="{4DA80D75-F388-4817-A25E-3917143E61CC}" destId="{F8826FE0-3C38-4C35-A4B8-308BEFF5180E}" srcOrd="2" destOrd="0" presId="urn:microsoft.com/office/officeart/2005/8/layout/orgChart1"/>
    <dgm:cxn modelId="{2C84E645-EF02-4940-A056-09821169369E}" type="presParOf" srcId="{C8C2355D-6FDC-4274-AEFB-8BB51415016E}" destId="{8D764814-55CC-4D25-B462-C836F6846656}" srcOrd="4" destOrd="0" presId="urn:microsoft.com/office/officeart/2005/8/layout/orgChart1"/>
    <dgm:cxn modelId="{B52A6DDD-76AD-455C-AB94-526B7353AF67}" type="presParOf" srcId="{C8C2355D-6FDC-4274-AEFB-8BB51415016E}" destId="{BF24B388-36D6-479F-BEFC-CD1C42E6F632}" srcOrd="5" destOrd="0" presId="urn:microsoft.com/office/officeart/2005/8/layout/orgChart1"/>
    <dgm:cxn modelId="{7638F734-C35A-4150-9B3C-1DA223094913}" type="presParOf" srcId="{BF24B388-36D6-479F-BEFC-CD1C42E6F632}" destId="{BA543C22-A992-4DA2-9492-4E025405B657}" srcOrd="0" destOrd="0" presId="urn:microsoft.com/office/officeart/2005/8/layout/orgChart1"/>
    <dgm:cxn modelId="{B5C6EB7B-A97B-43D7-9A8A-0121D8155D55}" type="presParOf" srcId="{BA543C22-A992-4DA2-9492-4E025405B657}" destId="{790E733F-C86F-4810-84F8-86CE823E8E48}" srcOrd="0" destOrd="0" presId="urn:microsoft.com/office/officeart/2005/8/layout/orgChart1"/>
    <dgm:cxn modelId="{F7DE1FB2-2F62-424C-851C-3E93D7397572}" type="presParOf" srcId="{BA543C22-A992-4DA2-9492-4E025405B657}" destId="{CF3D6A45-284F-4450-B002-23240C2F537C}" srcOrd="1" destOrd="0" presId="urn:microsoft.com/office/officeart/2005/8/layout/orgChart1"/>
    <dgm:cxn modelId="{F7C48C62-1003-4ABF-B2FC-1EE279743996}" type="presParOf" srcId="{BF24B388-36D6-479F-BEFC-CD1C42E6F632}" destId="{51E42847-851B-476D-B315-F72CAF6ABAD1}" srcOrd="1" destOrd="0" presId="urn:microsoft.com/office/officeart/2005/8/layout/orgChart1"/>
    <dgm:cxn modelId="{31F78984-3D5D-4F69-87C7-7A9EF27105E2}" type="presParOf" srcId="{BF24B388-36D6-479F-BEFC-CD1C42E6F632}" destId="{9A24C8A5-63D3-4803-8054-800216614971}" srcOrd="2" destOrd="0" presId="urn:microsoft.com/office/officeart/2005/8/layout/orgChart1"/>
    <dgm:cxn modelId="{59537C67-C0A9-488B-AC49-90B9990BFCAF}" type="presParOf" srcId="{4D31110D-AB97-47D5-973B-1DB1575CAEA4}" destId="{4F5D06B5-1509-48CC-B62F-9AB2AEF25859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9DB158-8076-40BE-BAA3-5EAB338DD511}" type="doc">
      <dgm:prSet loTypeId="urn:microsoft.com/office/officeart/2005/8/layout/arrow2" loCatId="process" qsTypeId="urn:microsoft.com/office/officeart/2005/8/quickstyle/simple1" qsCatId="simple" csTypeId="urn:microsoft.com/office/officeart/2005/8/colors/accent2_1" csCatId="accent2" phldr="1"/>
      <dgm:spPr/>
    </dgm:pt>
    <dgm:pt modelId="{5E03BCDD-4093-45B4-94AD-C7E9A25A903A}">
      <dgm:prSet phldrT="[Текст]" custT="1"/>
      <dgm:spPr/>
      <dgm:t>
        <a:bodyPr/>
        <a:lstStyle/>
        <a:p>
          <a:endParaRPr lang="en-US" sz="2800" b="1" dirty="0" smtClean="0">
            <a:solidFill>
              <a:srgbClr val="FF0000"/>
            </a:solidFill>
            <a:latin typeface="Cambria" pitchFamily="18" charset="0"/>
          </a:endParaRPr>
        </a:p>
      </dgm:t>
    </dgm:pt>
    <dgm:pt modelId="{2291A558-06F1-487D-B017-9DD2DD300888}" type="parTrans" cxnId="{84FCEEEB-C21E-4F13-BE13-F976F5EA8379}">
      <dgm:prSet/>
      <dgm:spPr/>
      <dgm:t>
        <a:bodyPr/>
        <a:lstStyle/>
        <a:p>
          <a:endParaRPr lang="ru-RU"/>
        </a:p>
      </dgm:t>
    </dgm:pt>
    <dgm:pt modelId="{F4F36C34-7B63-4377-9B9B-924A0F682BB9}" type="sibTrans" cxnId="{84FCEEEB-C21E-4F13-BE13-F976F5EA8379}">
      <dgm:prSet/>
      <dgm:spPr/>
      <dgm:t>
        <a:bodyPr/>
        <a:lstStyle/>
        <a:p>
          <a:endParaRPr lang="ru-RU"/>
        </a:p>
      </dgm:t>
    </dgm:pt>
    <dgm:pt modelId="{2673862C-8EAF-4E9E-B519-03BBD05A23CB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0000"/>
              </a:solidFill>
              <a:latin typeface="Cambria" pitchFamily="18" charset="0"/>
            </a:rPr>
            <a:t>+1,3%</a:t>
          </a:r>
          <a:endParaRPr lang="en-US" sz="2800" b="1" dirty="0" smtClean="0">
            <a:solidFill>
              <a:srgbClr val="FF0000"/>
            </a:solidFill>
            <a:latin typeface="Cambria" pitchFamily="18" charset="0"/>
          </a:endParaRPr>
        </a:p>
      </dgm:t>
    </dgm:pt>
    <dgm:pt modelId="{136439AF-DBF5-44DB-AB79-C43D54A37AA1}" type="parTrans" cxnId="{458F4220-F4A9-46B1-BE28-950433C5A98C}">
      <dgm:prSet/>
      <dgm:spPr/>
      <dgm:t>
        <a:bodyPr/>
        <a:lstStyle/>
        <a:p>
          <a:endParaRPr lang="ru-RU"/>
        </a:p>
      </dgm:t>
    </dgm:pt>
    <dgm:pt modelId="{C0D99263-B46A-4798-9BEE-D2CBC1882A46}" type="sibTrans" cxnId="{458F4220-F4A9-46B1-BE28-950433C5A98C}">
      <dgm:prSet/>
      <dgm:spPr/>
      <dgm:t>
        <a:bodyPr/>
        <a:lstStyle/>
        <a:p>
          <a:endParaRPr lang="ru-RU"/>
        </a:p>
      </dgm:t>
    </dgm:pt>
    <dgm:pt modelId="{6B02F65D-D001-4047-9E6A-0A9A9870E4B0}" type="pres">
      <dgm:prSet presAssocID="{809DB158-8076-40BE-BAA3-5EAB338DD511}" presName="arrowDiagram" presStyleCnt="0">
        <dgm:presLayoutVars>
          <dgm:chMax val="5"/>
          <dgm:dir/>
          <dgm:resizeHandles val="exact"/>
        </dgm:presLayoutVars>
      </dgm:prSet>
      <dgm:spPr/>
    </dgm:pt>
    <dgm:pt modelId="{0540F297-7917-402B-AA79-27307CFEB9DC}" type="pres">
      <dgm:prSet presAssocID="{809DB158-8076-40BE-BAA3-5EAB338DD511}" presName="arrow" presStyleLbl="bgShp" presStyleIdx="0" presStyleCnt="1" custFlipVert="0" custLinFactNeighborX="1218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58180474-1B0F-49CC-90D5-7CBF5B884237}" type="pres">
      <dgm:prSet presAssocID="{809DB158-8076-40BE-BAA3-5EAB338DD511}" presName="arrowDiagram2" presStyleCnt="0"/>
      <dgm:spPr/>
    </dgm:pt>
    <dgm:pt modelId="{C35EE938-3F3B-48BD-BC43-604AA360FD2F}" type="pres">
      <dgm:prSet presAssocID="{5E03BCDD-4093-45B4-94AD-C7E9A25A903A}" presName="bullet2a" presStyleLbl="node1" presStyleIdx="0" presStyleCnt="2" custLinFactX="-200000" custLinFactY="-130680" custLinFactNeighborX="-267312" custLinFactNeighborY="-200000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noFill/>
        <a:ln>
          <a:noFill/>
        </a:ln>
      </dgm:spPr>
    </dgm:pt>
    <dgm:pt modelId="{786723BF-EA43-42F2-998C-7B3301BF5C52}" type="pres">
      <dgm:prSet presAssocID="{5E03BCDD-4093-45B4-94AD-C7E9A25A903A}" presName="textBox2a" presStyleLbl="revTx" presStyleIdx="0" presStyleCnt="2" custScaleX="129597" custLinFactY="-4759" custLinFactNeighborX="-744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E96E4-850F-491C-921D-9088244968AC}" type="pres">
      <dgm:prSet presAssocID="{2673862C-8EAF-4E9E-B519-03BBD05A23CB}" presName="bullet2b" presStyleLbl="node1" presStyleIdx="1" presStyleCnt="2" custLinFactX="227386" custLinFactY="-6491" custLinFactNeighborX="300000" custLinFactNeighborY="-100000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F6C4416F-E857-4508-BB17-A6509A51CBB0}" type="pres">
      <dgm:prSet presAssocID="{2673862C-8EAF-4E9E-B519-03BBD05A23CB}" presName="textBox2b" presStyleLbl="revTx" presStyleIdx="1" presStyleCnt="2" custScaleX="149873" custScaleY="29405" custLinFactNeighborX="49106" custLinFactNeighborY="-43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D637BE-0704-4B14-AF13-2351D2FD8CE8}" type="presOf" srcId="{5E03BCDD-4093-45B4-94AD-C7E9A25A903A}" destId="{786723BF-EA43-42F2-998C-7B3301BF5C52}" srcOrd="0" destOrd="0" presId="urn:microsoft.com/office/officeart/2005/8/layout/arrow2"/>
    <dgm:cxn modelId="{6DBD6C33-D222-4483-B2B2-1C0D732837E1}" type="presOf" srcId="{809DB158-8076-40BE-BAA3-5EAB338DD511}" destId="{6B02F65D-D001-4047-9E6A-0A9A9870E4B0}" srcOrd="0" destOrd="0" presId="urn:microsoft.com/office/officeart/2005/8/layout/arrow2"/>
    <dgm:cxn modelId="{84FCEEEB-C21E-4F13-BE13-F976F5EA8379}" srcId="{809DB158-8076-40BE-BAA3-5EAB338DD511}" destId="{5E03BCDD-4093-45B4-94AD-C7E9A25A903A}" srcOrd="0" destOrd="0" parTransId="{2291A558-06F1-487D-B017-9DD2DD300888}" sibTransId="{F4F36C34-7B63-4377-9B9B-924A0F682BB9}"/>
    <dgm:cxn modelId="{26DCFC08-2142-4A21-8AC4-DCF1AA39B8B8}" type="presOf" srcId="{2673862C-8EAF-4E9E-B519-03BBD05A23CB}" destId="{F6C4416F-E857-4508-BB17-A6509A51CBB0}" srcOrd="0" destOrd="0" presId="urn:microsoft.com/office/officeart/2005/8/layout/arrow2"/>
    <dgm:cxn modelId="{458F4220-F4A9-46B1-BE28-950433C5A98C}" srcId="{809DB158-8076-40BE-BAA3-5EAB338DD511}" destId="{2673862C-8EAF-4E9E-B519-03BBD05A23CB}" srcOrd="1" destOrd="0" parTransId="{136439AF-DBF5-44DB-AB79-C43D54A37AA1}" sibTransId="{C0D99263-B46A-4798-9BEE-D2CBC1882A46}"/>
    <dgm:cxn modelId="{A7E771F9-A3AC-4D5A-B004-29B46200BFE2}" type="presParOf" srcId="{6B02F65D-D001-4047-9E6A-0A9A9870E4B0}" destId="{0540F297-7917-402B-AA79-27307CFEB9DC}" srcOrd="0" destOrd="0" presId="urn:microsoft.com/office/officeart/2005/8/layout/arrow2"/>
    <dgm:cxn modelId="{8F44BFCA-09CB-45EC-9AB6-39CDC5768E0A}" type="presParOf" srcId="{6B02F65D-D001-4047-9E6A-0A9A9870E4B0}" destId="{58180474-1B0F-49CC-90D5-7CBF5B884237}" srcOrd="1" destOrd="0" presId="urn:microsoft.com/office/officeart/2005/8/layout/arrow2"/>
    <dgm:cxn modelId="{9D9A56E9-0E0F-4EB0-85A0-FD5D17E44899}" type="presParOf" srcId="{58180474-1B0F-49CC-90D5-7CBF5B884237}" destId="{C35EE938-3F3B-48BD-BC43-604AA360FD2F}" srcOrd="0" destOrd="0" presId="urn:microsoft.com/office/officeart/2005/8/layout/arrow2"/>
    <dgm:cxn modelId="{A14DB8B0-B9A2-420C-BBDD-8D8B98E4B113}" type="presParOf" srcId="{58180474-1B0F-49CC-90D5-7CBF5B884237}" destId="{786723BF-EA43-42F2-998C-7B3301BF5C52}" srcOrd="1" destOrd="0" presId="urn:microsoft.com/office/officeart/2005/8/layout/arrow2"/>
    <dgm:cxn modelId="{A82DA220-BF38-4473-9E97-A8F2256AFDC6}" type="presParOf" srcId="{58180474-1B0F-49CC-90D5-7CBF5B884237}" destId="{DCFE96E4-850F-491C-921D-9088244968AC}" srcOrd="2" destOrd="0" presId="urn:microsoft.com/office/officeart/2005/8/layout/arrow2"/>
    <dgm:cxn modelId="{0651C5C3-B0AF-4D40-BC0E-BBD33A5F9AD6}" type="presParOf" srcId="{58180474-1B0F-49CC-90D5-7CBF5B884237}" destId="{F6C4416F-E857-4508-BB17-A6509A51CBB0}" srcOrd="3" destOrd="0" presId="urn:microsoft.com/office/officeart/2005/8/layout/arrow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9DB158-8076-40BE-BAA3-5EAB338DD511}" type="doc">
      <dgm:prSet loTypeId="urn:microsoft.com/office/officeart/2005/8/layout/arrow2" loCatId="process" qsTypeId="urn:microsoft.com/office/officeart/2005/8/quickstyle/simple1" qsCatId="simple" csTypeId="urn:microsoft.com/office/officeart/2005/8/colors/accent2_1" csCatId="accent2" phldr="1"/>
      <dgm:spPr/>
    </dgm:pt>
    <dgm:pt modelId="{5E03BCDD-4093-45B4-94AD-C7E9A25A903A}">
      <dgm:prSet phldrT="[Текст]" custT="1"/>
      <dgm:spPr/>
      <dgm:t>
        <a:bodyPr/>
        <a:lstStyle/>
        <a:p>
          <a:endParaRPr lang="en-US" sz="2800" b="1" dirty="0" smtClean="0">
            <a:solidFill>
              <a:srgbClr val="FF0000"/>
            </a:solidFill>
            <a:latin typeface="Cambria" pitchFamily="18" charset="0"/>
          </a:endParaRPr>
        </a:p>
      </dgm:t>
    </dgm:pt>
    <dgm:pt modelId="{2291A558-06F1-487D-B017-9DD2DD300888}" type="parTrans" cxnId="{84FCEEEB-C21E-4F13-BE13-F976F5EA8379}">
      <dgm:prSet/>
      <dgm:spPr/>
      <dgm:t>
        <a:bodyPr/>
        <a:lstStyle/>
        <a:p>
          <a:endParaRPr lang="ru-RU"/>
        </a:p>
      </dgm:t>
    </dgm:pt>
    <dgm:pt modelId="{F4F36C34-7B63-4377-9B9B-924A0F682BB9}" type="sibTrans" cxnId="{84FCEEEB-C21E-4F13-BE13-F976F5EA8379}">
      <dgm:prSet/>
      <dgm:spPr/>
      <dgm:t>
        <a:bodyPr/>
        <a:lstStyle/>
        <a:p>
          <a:endParaRPr lang="ru-RU"/>
        </a:p>
      </dgm:t>
    </dgm:pt>
    <dgm:pt modelId="{2673862C-8EAF-4E9E-B519-03BBD05A23CB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0000"/>
              </a:solidFill>
              <a:latin typeface="Cambria" pitchFamily="18" charset="0"/>
            </a:rPr>
            <a:t>-1,5%</a:t>
          </a:r>
          <a:endParaRPr lang="en-US" sz="2800" b="1" dirty="0" smtClean="0">
            <a:solidFill>
              <a:srgbClr val="FF0000"/>
            </a:solidFill>
            <a:latin typeface="Cambria" pitchFamily="18" charset="0"/>
          </a:endParaRPr>
        </a:p>
      </dgm:t>
    </dgm:pt>
    <dgm:pt modelId="{136439AF-DBF5-44DB-AB79-C43D54A37AA1}" type="parTrans" cxnId="{458F4220-F4A9-46B1-BE28-950433C5A98C}">
      <dgm:prSet/>
      <dgm:spPr/>
      <dgm:t>
        <a:bodyPr/>
        <a:lstStyle/>
        <a:p>
          <a:endParaRPr lang="ru-RU"/>
        </a:p>
      </dgm:t>
    </dgm:pt>
    <dgm:pt modelId="{C0D99263-B46A-4798-9BEE-D2CBC1882A46}" type="sibTrans" cxnId="{458F4220-F4A9-46B1-BE28-950433C5A98C}">
      <dgm:prSet/>
      <dgm:spPr/>
      <dgm:t>
        <a:bodyPr/>
        <a:lstStyle/>
        <a:p>
          <a:endParaRPr lang="ru-RU"/>
        </a:p>
      </dgm:t>
    </dgm:pt>
    <dgm:pt modelId="{6B02F65D-D001-4047-9E6A-0A9A9870E4B0}" type="pres">
      <dgm:prSet presAssocID="{809DB158-8076-40BE-BAA3-5EAB338DD511}" presName="arrowDiagram" presStyleCnt="0">
        <dgm:presLayoutVars>
          <dgm:chMax val="5"/>
          <dgm:dir/>
          <dgm:resizeHandles val="exact"/>
        </dgm:presLayoutVars>
      </dgm:prSet>
      <dgm:spPr/>
    </dgm:pt>
    <dgm:pt modelId="{0540F297-7917-402B-AA79-27307CFEB9DC}" type="pres">
      <dgm:prSet presAssocID="{809DB158-8076-40BE-BAA3-5EAB338DD511}" presName="arrow" presStyleLbl="bgShp" presStyleIdx="0" presStyleCnt="1" custFlipVert="1" custLinFactNeighborX="2131" custLinFactNeighborY="-56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58180474-1B0F-49CC-90D5-7CBF5B884237}" type="pres">
      <dgm:prSet presAssocID="{809DB158-8076-40BE-BAA3-5EAB338DD511}" presName="arrowDiagram2" presStyleCnt="0"/>
      <dgm:spPr/>
    </dgm:pt>
    <dgm:pt modelId="{C35EE938-3F3B-48BD-BC43-604AA360FD2F}" type="pres">
      <dgm:prSet presAssocID="{5E03BCDD-4093-45B4-94AD-C7E9A25A903A}" presName="bullet2a" presStyleLbl="node1" presStyleIdx="0" presStyleCnt="2" custLinFactX="-200000" custLinFactY="-130680" custLinFactNeighborX="-267312" custLinFactNeighborY="-200000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noFill/>
        <a:ln>
          <a:noFill/>
        </a:ln>
      </dgm:spPr>
    </dgm:pt>
    <dgm:pt modelId="{786723BF-EA43-42F2-998C-7B3301BF5C52}" type="pres">
      <dgm:prSet presAssocID="{5E03BCDD-4093-45B4-94AD-C7E9A25A903A}" presName="textBox2a" presStyleLbl="revTx" presStyleIdx="0" presStyleCnt="2" custScaleX="129597" custLinFactY="-4759" custLinFactNeighborX="-744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E96E4-850F-491C-921D-9088244968AC}" type="pres">
      <dgm:prSet presAssocID="{2673862C-8EAF-4E9E-B519-03BBD05A23CB}" presName="bullet2b" presStyleLbl="node1" presStyleIdx="1" presStyleCnt="2" custLinFactX="247896" custLinFactY="200000" custLinFactNeighborX="300000" custLinFactNeighborY="204600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F6C4416F-E857-4508-BB17-A6509A51CBB0}" type="pres">
      <dgm:prSet presAssocID="{2673862C-8EAF-4E9E-B519-03BBD05A23CB}" presName="textBox2b" presStyleLbl="revTx" presStyleIdx="1" presStyleCnt="2" custScaleX="149873" custScaleY="29405" custLinFactNeighborX="49106" custLinFactNeighborY="-43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B0B5EB-D596-4DDB-B31D-4F98F8FF2A26}" type="presOf" srcId="{2673862C-8EAF-4E9E-B519-03BBD05A23CB}" destId="{F6C4416F-E857-4508-BB17-A6509A51CBB0}" srcOrd="0" destOrd="0" presId="urn:microsoft.com/office/officeart/2005/8/layout/arrow2"/>
    <dgm:cxn modelId="{D578DFC3-E269-4273-ACD0-7E5C7E7499D5}" type="presOf" srcId="{5E03BCDD-4093-45B4-94AD-C7E9A25A903A}" destId="{786723BF-EA43-42F2-998C-7B3301BF5C52}" srcOrd="0" destOrd="0" presId="urn:microsoft.com/office/officeart/2005/8/layout/arrow2"/>
    <dgm:cxn modelId="{26F84A0A-9456-4DFB-BD07-760E951C7F82}" type="presOf" srcId="{809DB158-8076-40BE-BAA3-5EAB338DD511}" destId="{6B02F65D-D001-4047-9E6A-0A9A9870E4B0}" srcOrd="0" destOrd="0" presId="urn:microsoft.com/office/officeart/2005/8/layout/arrow2"/>
    <dgm:cxn modelId="{84FCEEEB-C21E-4F13-BE13-F976F5EA8379}" srcId="{809DB158-8076-40BE-BAA3-5EAB338DD511}" destId="{5E03BCDD-4093-45B4-94AD-C7E9A25A903A}" srcOrd="0" destOrd="0" parTransId="{2291A558-06F1-487D-B017-9DD2DD300888}" sibTransId="{F4F36C34-7B63-4377-9B9B-924A0F682BB9}"/>
    <dgm:cxn modelId="{458F4220-F4A9-46B1-BE28-950433C5A98C}" srcId="{809DB158-8076-40BE-BAA3-5EAB338DD511}" destId="{2673862C-8EAF-4E9E-B519-03BBD05A23CB}" srcOrd="1" destOrd="0" parTransId="{136439AF-DBF5-44DB-AB79-C43D54A37AA1}" sibTransId="{C0D99263-B46A-4798-9BEE-D2CBC1882A46}"/>
    <dgm:cxn modelId="{8F468E05-7727-4ACD-82DD-C7E70185D159}" type="presParOf" srcId="{6B02F65D-D001-4047-9E6A-0A9A9870E4B0}" destId="{0540F297-7917-402B-AA79-27307CFEB9DC}" srcOrd="0" destOrd="0" presId="urn:microsoft.com/office/officeart/2005/8/layout/arrow2"/>
    <dgm:cxn modelId="{7CEEA1CC-5FEB-4079-A132-61F3622F958A}" type="presParOf" srcId="{6B02F65D-D001-4047-9E6A-0A9A9870E4B0}" destId="{58180474-1B0F-49CC-90D5-7CBF5B884237}" srcOrd="1" destOrd="0" presId="urn:microsoft.com/office/officeart/2005/8/layout/arrow2"/>
    <dgm:cxn modelId="{1301031F-D9CD-47E2-A269-B8C52C0A66C1}" type="presParOf" srcId="{58180474-1B0F-49CC-90D5-7CBF5B884237}" destId="{C35EE938-3F3B-48BD-BC43-604AA360FD2F}" srcOrd="0" destOrd="0" presId="urn:microsoft.com/office/officeart/2005/8/layout/arrow2"/>
    <dgm:cxn modelId="{A9290195-84CC-4474-862F-082B79E49BC5}" type="presParOf" srcId="{58180474-1B0F-49CC-90D5-7CBF5B884237}" destId="{786723BF-EA43-42F2-998C-7B3301BF5C52}" srcOrd="1" destOrd="0" presId="urn:microsoft.com/office/officeart/2005/8/layout/arrow2"/>
    <dgm:cxn modelId="{10448CB3-9308-417B-BBFC-6ACD564ADC1B}" type="presParOf" srcId="{58180474-1B0F-49CC-90D5-7CBF5B884237}" destId="{DCFE96E4-850F-491C-921D-9088244968AC}" srcOrd="2" destOrd="0" presId="urn:microsoft.com/office/officeart/2005/8/layout/arrow2"/>
    <dgm:cxn modelId="{6DE40EF3-F930-4114-AC36-72CF26C64580}" type="presParOf" srcId="{58180474-1B0F-49CC-90D5-7CBF5B884237}" destId="{F6C4416F-E857-4508-BB17-A6509A51CBB0}" srcOrd="3" destOrd="0" presId="urn:microsoft.com/office/officeart/2005/8/layout/arrow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9DB158-8076-40BE-BAA3-5EAB338DD511}" type="doc">
      <dgm:prSet loTypeId="urn:microsoft.com/office/officeart/2005/8/layout/arrow2" loCatId="process" qsTypeId="urn:microsoft.com/office/officeart/2005/8/quickstyle/simple1" qsCatId="simple" csTypeId="urn:microsoft.com/office/officeart/2005/8/colors/accent2_1" csCatId="accent2" phldr="1"/>
      <dgm:spPr/>
    </dgm:pt>
    <dgm:pt modelId="{5E03BCDD-4093-45B4-94AD-C7E9A25A903A}">
      <dgm:prSet phldrT="[Текст]" custT="1"/>
      <dgm:spPr/>
      <dgm:t>
        <a:bodyPr/>
        <a:lstStyle/>
        <a:p>
          <a:endParaRPr lang="en-US" sz="2800" b="1" dirty="0" smtClean="0">
            <a:solidFill>
              <a:srgbClr val="FF0000"/>
            </a:solidFill>
            <a:latin typeface="Cambria" pitchFamily="18" charset="0"/>
          </a:endParaRPr>
        </a:p>
      </dgm:t>
    </dgm:pt>
    <dgm:pt modelId="{2291A558-06F1-487D-B017-9DD2DD300888}" type="parTrans" cxnId="{84FCEEEB-C21E-4F13-BE13-F976F5EA8379}">
      <dgm:prSet/>
      <dgm:spPr/>
      <dgm:t>
        <a:bodyPr/>
        <a:lstStyle/>
        <a:p>
          <a:endParaRPr lang="ru-RU"/>
        </a:p>
      </dgm:t>
    </dgm:pt>
    <dgm:pt modelId="{F4F36C34-7B63-4377-9B9B-924A0F682BB9}" type="sibTrans" cxnId="{84FCEEEB-C21E-4F13-BE13-F976F5EA8379}">
      <dgm:prSet/>
      <dgm:spPr/>
      <dgm:t>
        <a:bodyPr/>
        <a:lstStyle/>
        <a:p>
          <a:endParaRPr lang="ru-RU"/>
        </a:p>
      </dgm:t>
    </dgm:pt>
    <dgm:pt modelId="{2673862C-8EAF-4E9E-B519-03BBD05A23CB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0000"/>
              </a:solidFill>
              <a:latin typeface="Cambria" pitchFamily="18" charset="0"/>
            </a:rPr>
            <a:t>+1,3%</a:t>
          </a:r>
          <a:endParaRPr lang="en-US" sz="2800" b="1" dirty="0" smtClean="0">
            <a:solidFill>
              <a:srgbClr val="FF0000"/>
            </a:solidFill>
            <a:latin typeface="Cambria" pitchFamily="18" charset="0"/>
          </a:endParaRPr>
        </a:p>
      </dgm:t>
    </dgm:pt>
    <dgm:pt modelId="{136439AF-DBF5-44DB-AB79-C43D54A37AA1}" type="parTrans" cxnId="{458F4220-F4A9-46B1-BE28-950433C5A98C}">
      <dgm:prSet/>
      <dgm:spPr/>
      <dgm:t>
        <a:bodyPr/>
        <a:lstStyle/>
        <a:p>
          <a:endParaRPr lang="ru-RU"/>
        </a:p>
      </dgm:t>
    </dgm:pt>
    <dgm:pt modelId="{C0D99263-B46A-4798-9BEE-D2CBC1882A46}" type="sibTrans" cxnId="{458F4220-F4A9-46B1-BE28-950433C5A98C}">
      <dgm:prSet/>
      <dgm:spPr/>
      <dgm:t>
        <a:bodyPr/>
        <a:lstStyle/>
        <a:p>
          <a:endParaRPr lang="ru-RU"/>
        </a:p>
      </dgm:t>
    </dgm:pt>
    <dgm:pt modelId="{6B02F65D-D001-4047-9E6A-0A9A9870E4B0}" type="pres">
      <dgm:prSet presAssocID="{809DB158-8076-40BE-BAA3-5EAB338DD511}" presName="arrowDiagram" presStyleCnt="0">
        <dgm:presLayoutVars>
          <dgm:chMax val="5"/>
          <dgm:dir/>
          <dgm:resizeHandles val="exact"/>
        </dgm:presLayoutVars>
      </dgm:prSet>
      <dgm:spPr/>
    </dgm:pt>
    <dgm:pt modelId="{0540F297-7917-402B-AA79-27307CFEB9DC}" type="pres">
      <dgm:prSet presAssocID="{809DB158-8076-40BE-BAA3-5EAB338DD511}" presName="arrow" presStyleLbl="bgShp" presStyleIdx="0" presStyleCnt="1" custFlipVert="0" custLinFactNeighborX="1218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58180474-1B0F-49CC-90D5-7CBF5B884237}" type="pres">
      <dgm:prSet presAssocID="{809DB158-8076-40BE-BAA3-5EAB338DD511}" presName="arrowDiagram2" presStyleCnt="0"/>
      <dgm:spPr/>
    </dgm:pt>
    <dgm:pt modelId="{C35EE938-3F3B-48BD-BC43-604AA360FD2F}" type="pres">
      <dgm:prSet presAssocID="{5E03BCDD-4093-45B4-94AD-C7E9A25A903A}" presName="bullet2a" presStyleLbl="node1" presStyleIdx="0" presStyleCnt="2" custLinFactX="-200000" custLinFactY="-130680" custLinFactNeighborX="-267312" custLinFactNeighborY="-200000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noFill/>
        <a:ln>
          <a:noFill/>
        </a:ln>
      </dgm:spPr>
    </dgm:pt>
    <dgm:pt modelId="{786723BF-EA43-42F2-998C-7B3301BF5C52}" type="pres">
      <dgm:prSet presAssocID="{5E03BCDD-4093-45B4-94AD-C7E9A25A903A}" presName="textBox2a" presStyleLbl="revTx" presStyleIdx="0" presStyleCnt="2" custScaleX="129597" custLinFactY="-4759" custLinFactNeighborX="-744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E96E4-850F-491C-921D-9088244968AC}" type="pres">
      <dgm:prSet presAssocID="{2673862C-8EAF-4E9E-B519-03BBD05A23CB}" presName="bullet2b" presStyleLbl="node1" presStyleIdx="1" presStyleCnt="2" custLinFactX="227386" custLinFactY="-6491" custLinFactNeighborX="300000" custLinFactNeighborY="-100000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F6C4416F-E857-4508-BB17-A6509A51CBB0}" type="pres">
      <dgm:prSet presAssocID="{2673862C-8EAF-4E9E-B519-03BBD05A23CB}" presName="textBox2b" presStyleLbl="revTx" presStyleIdx="1" presStyleCnt="2" custScaleX="149873" custScaleY="29405" custLinFactNeighborX="49106" custLinFactNeighborY="-43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2F87F8-FDF4-4A09-8C8D-1B4108066E03}" type="presOf" srcId="{2673862C-8EAF-4E9E-B519-03BBD05A23CB}" destId="{F6C4416F-E857-4508-BB17-A6509A51CBB0}" srcOrd="0" destOrd="0" presId="urn:microsoft.com/office/officeart/2005/8/layout/arrow2"/>
    <dgm:cxn modelId="{7938F3A3-75E4-4108-8ADF-71D6F494DD96}" type="presOf" srcId="{809DB158-8076-40BE-BAA3-5EAB338DD511}" destId="{6B02F65D-D001-4047-9E6A-0A9A9870E4B0}" srcOrd="0" destOrd="0" presId="urn:microsoft.com/office/officeart/2005/8/layout/arrow2"/>
    <dgm:cxn modelId="{F10E9E9D-8B2F-4C53-A2DA-00C0474E3F0A}" type="presOf" srcId="{5E03BCDD-4093-45B4-94AD-C7E9A25A903A}" destId="{786723BF-EA43-42F2-998C-7B3301BF5C52}" srcOrd="0" destOrd="0" presId="urn:microsoft.com/office/officeart/2005/8/layout/arrow2"/>
    <dgm:cxn modelId="{84FCEEEB-C21E-4F13-BE13-F976F5EA8379}" srcId="{809DB158-8076-40BE-BAA3-5EAB338DD511}" destId="{5E03BCDD-4093-45B4-94AD-C7E9A25A903A}" srcOrd="0" destOrd="0" parTransId="{2291A558-06F1-487D-B017-9DD2DD300888}" sibTransId="{F4F36C34-7B63-4377-9B9B-924A0F682BB9}"/>
    <dgm:cxn modelId="{458F4220-F4A9-46B1-BE28-950433C5A98C}" srcId="{809DB158-8076-40BE-BAA3-5EAB338DD511}" destId="{2673862C-8EAF-4E9E-B519-03BBD05A23CB}" srcOrd="1" destOrd="0" parTransId="{136439AF-DBF5-44DB-AB79-C43D54A37AA1}" sibTransId="{C0D99263-B46A-4798-9BEE-D2CBC1882A46}"/>
    <dgm:cxn modelId="{6094D355-15EB-40E8-99BA-54CCA9B4DA1C}" type="presParOf" srcId="{6B02F65D-D001-4047-9E6A-0A9A9870E4B0}" destId="{0540F297-7917-402B-AA79-27307CFEB9DC}" srcOrd="0" destOrd="0" presId="urn:microsoft.com/office/officeart/2005/8/layout/arrow2"/>
    <dgm:cxn modelId="{703791A9-EAB4-4B21-B5BE-0D5D2B0AC3C7}" type="presParOf" srcId="{6B02F65D-D001-4047-9E6A-0A9A9870E4B0}" destId="{58180474-1B0F-49CC-90D5-7CBF5B884237}" srcOrd="1" destOrd="0" presId="urn:microsoft.com/office/officeart/2005/8/layout/arrow2"/>
    <dgm:cxn modelId="{453EF9C4-0BCF-47E4-84C5-85582D47F167}" type="presParOf" srcId="{58180474-1B0F-49CC-90D5-7CBF5B884237}" destId="{C35EE938-3F3B-48BD-BC43-604AA360FD2F}" srcOrd="0" destOrd="0" presId="urn:microsoft.com/office/officeart/2005/8/layout/arrow2"/>
    <dgm:cxn modelId="{011F499C-7E6C-4356-AA34-C5F1B9F79656}" type="presParOf" srcId="{58180474-1B0F-49CC-90D5-7CBF5B884237}" destId="{786723BF-EA43-42F2-998C-7B3301BF5C52}" srcOrd="1" destOrd="0" presId="urn:microsoft.com/office/officeart/2005/8/layout/arrow2"/>
    <dgm:cxn modelId="{68509472-5479-49F7-B20B-9DBD4993B748}" type="presParOf" srcId="{58180474-1B0F-49CC-90D5-7CBF5B884237}" destId="{DCFE96E4-850F-491C-921D-9088244968AC}" srcOrd="2" destOrd="0" presId="urn:microsoft.com/office/officeart/2005/8/layout/arrow2"/>
    <dgm:cxn modelId="{DAFB6C23-397D-49A4-B2E8-E371A827AF73}" type="presParOf" srcId="{58180474-1B0F-49CC-90D5-7CBF5B884237}" destId="{F6C4416F-E857-4508-BB17-A6509A51CBB0}" srcOrd="3" destOrd="0" presId="urn:microsoft.com/office/officeart/2005/8/layout/arrow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9DB158-8076-40BE-BAA3-5EAB338DD511}" type="doc">
      <dgm:prSet loTypeId="urn:microsoft.com/office/officeart/2005/8/layout/arrow2" loCatId="process" qsTypeId="urn:microsoft.com/office/officeart/2005/8/quickstyle/simple1" qsCatId="simple" csTypeId="urn:microsoft.com/office/officeart/2005/8/colors/accent2_1" csCatId="accent2" phldr="1"/>
      <dgm:spPr/>
    </dgm:pt>
    <dgm:pt modelId="{5E03BCDD-4093-45B4-94AD-C7E9A25A903A}">
      <dgm:prSet phldrT="[Текст]" custT="1"/>
      <dgm:spPr/>
      <dgm:t>
        <a:bodyPr/>
        <a:lstStyle/>
        <a:p>
          <a:endParaRPr lang="en-US" sz="2800" b="1" dirty="0" smtClean="0">
            <a:solidFill>
              <a:srgbClr val="FF0000"/>
            </a:solidFill>
            <a:latin typeface="Cambria" pitchFamily="18" charset="0"/>
          </a:endParaRPr>
        </a:p>
      </dgm:t>
    </dgm:pt>
    <dgm:pt modelId="{2291A558-06F1-487D-B017-9DD2DD300888}" type="parTrans" cxnId="{84FCEEEB-C21E-4F13-BE13-F976F5EA8379}">
      <dgm:prSet/>
      <dgm:spPr/>
      <dgm:t>
        <a:bodyPr/>
        <a:lstStyle/>
        <a:p>
          <a:endParaRPr lang="ru-RU"/>
        </a:p>
      </dgm:t>
    </dgm:pt>
    <dgm:pt modelId="{F4F36C34-7B63-4377-9B9B-924A0F682BB9}" type="sibTrans" cxnId="{84FCEEEB-C21E-4F13-BE13-F976F5EA8379}">
      <dgm:prSet/>
      <dgm:spPr/>
      <dgm:t>
        <a:bodyPr/>
        <a:lstStyle/>
        <a:p>
          <a:endParaRPr lang="ru-RU"/>
        </a:p>
      </dgm:t>
    </dgm:pt>
    <dgm:pt modelId="{2673862C-8EAF-4E9E-B519-03BBD05A23CB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0000"/>
              </a:solidFill>
              <a:latin typeface="Cambria" pitchFamily="18" charset="0"/>
            </a:rPr>
            <a:t>-1,1%</a:t>
          </a:r>
          <a:endParaRPr lang="en-US" sz="2800" b="1" dirty="0" smtClean="0">
            <a:solidFill>
              <a:srgbClr val="FF0000"/>
            </a:solidFill>
            <a:latin typeface="Cambria" pitchFamily="18" charset="0"/>
          </a:endParaRPr>
        </a:p>
      </dgm:t>
    </dgm:pt>
    <dgm:pt modelId="{136439AF-DBF5-44DB-AB79-C43D54A37AA1}" type="parTrans" cxnId="{458F4220-F4A9-46B1-BE28-950433C5A98C}">
      <dgm:prSet/>
      <dgm:spPr/>
      <dgm:t>
        <a:bodyPr/>
        <a:lstStyle/>
        <a:p>
          <a:endParaRPr lang="ru-RU"/>
        </a:p>
      </dgm:t>
    </dgm:pt>
    <dgm:pt modelId="{C0D99263-B46A-4798-9BEE-D2CBC1882A46}" type="sibTrans" cxnId="{458F4220-F4A9-46B1-BE28-950433C5A98C}">
      <dgm:prSet/>
      <dgm:spPr/>
      <dgm:t>
        <a:bodyPr/>
        <a:lstStyle/>
        <a:p>
          <a:endParaRPr lang="ru-RU"/>
        </a:p>
      </dgm:t>
    </dgm:pt>
    <dgm:pt modelId="{6B02F65D-D001-4047-9E6A-0A9A9870E4B0}" type="pres">
      <dgm:prSet presAssocID="{809DB158-8076-40BE-BAA3-5EAB338DD511}" presName="arrowDiagram" presStyleCnt="0">
        <dgm:presLayoutVars>
          <dgm:chMax val="5"/>
          <dgm:dir/>
          <dgm:resizeHandles val="exact"/>
        </dgm:presLayoutVars>
      </dgm:prSet>
      <dgm:spPr/>
    </dgm:pt>
    <dgm:pt modelId="{0540F297-7917-402B-AA79-27307CFEB9DC}" type="pres">
      <dgm:prSet presAssocID="{809DB158-8076-40BE-BAA3-5EAB338DD511}" presName="arrow" presStyleLbl="bgShp" presStyleIdx="0" presStyleCnt="1" custFlipVert="1" custLinFactNeighborX="2131" custLinFactNeighborY="-56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58180474-1B0F-49CC-90D5-7CBF5B884237}" type="pres">
      <dgm:prSet presAssocID="{809DB158-8076-40BE-BAA3-5EAB338DD511}" presName="arrowDiagram2" presStyleCnt="0"/>
      <dgm:spPr/>
    </dgm:pt>
    <dgm:pt modelId="{C35EE938-3F3B-48BD-BC43-604AA360FD2F}" type="pres">
      <dgm:prSet presAssocID="{5E03BCDD-4093-45B4-94AD-C7E9A25A903A}" presName="bullet2a" presStyleLbl="node1" presStyleIdx="0" presStyleCnt="2" custLinFactX="-200000" custLinFactY="-130680" custLinFactNeighborX="-267312" custLinFactNeighborY="-200000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noFill/>
        <a:ln>
          <a:noFill/>
        </a:ln>
      </dgm:spPr>
    </dgm:pt>
    <dgm:pt modelId="{786723BF-EA43-42F2-998C-7B3301BF5C52}" type="pres">
      <dgm:prSet presAssocID="{5E03BCDD-4093-45B4-94AD-C7E9A25A903A}" presName="textBox2a" presStyleLbl="revTx" presStyleIdx="0" presStyleCnt="2" custScaleX="129597" custLinFactY="-4759" custLinFactNeighborX="-744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E96E4-850F-491C-921D-9088244968AC}" type="pres">
      <dgm:prSet presAssocID="{2673862C-8EAF-4E9E-B519-03BBD05A23CB}" presName="bullet2b" presStyleLbl="node1" presStyleIdx="1" presStyleCnt="2" custLinFactX="247896" custLinFactY="200000" custLinFactNeighborX="300000" custLinFactNeighborY="204600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F6C4416F-E857-4508-BB17-A6509A51CBB0}" type="pres">
      <dgm:prSet presAssocID="{2673862C-8EAF-4E9E-B519-03BBD05A23CB}" presName="textBox2b" presStyleLbl="revTx" presStyleIdx="1" presStyleCnt="2" custScaleX="149873" custScaleY="29405" custLinFactNeighborX="49106" custLinFactNeighborY="-43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E4E260-E130-47E8-8DC3-BF1A4EB4DD88}" type="presOf" srcId="{5E03BCDD-4093-45B4-94AD-C7E9A25A903A}" destId="{786723BF-EA43-42F2-998C-7B3301BF5C52}" srcOrd="0" destOrd="0" presId="urn:microsoft.com/office/officeart/2005/8/layout/arrow2"/>
    <dgm:cxn modelId="{01FF8AC6-DAF8-4D0F-B20B-860C6B90D571}" type="presOf" srcId="{2673862C-8EAF-4E9E-B519-03BBD05A23CB}" destId="{F6C4416F-E857-4508-BB17-A6509A51CBB0}" srcOrd="0" destOrd="0" presId="urn:microsoft.com/office/officeart/2005/8/layout/arrow2"/>
    <dgm:cxn modelId="{92ABFF8D-0F9E-4C56-A1B2-D4EA8E12FB56}" type="presOf" srcId="{809DB158-8076-40BE-BAA3-5EAB338DD511}" destId="{6B02F65D-D001-4047-9E6A-0A9A9870E4B0}" srcOrd="0" destOrd="0" presId="urn:microsoft.com/office/officeart/2005/8/layout/arrow2"/>
    <dgm:cxn modelId="{84FCEEEB-C21E-4F13-BE13-F976F5EA8379}" srcId="{809DB158-8076-40BE-BAA3-5EAB338DD511}" destId="{5E03BCDD-4093-45B4-94AD-C7E9A25A903A}" srcOrd="0" destOrd="0" parTransId="{2291A558-06F1-487D-B017-9DD2DD300888}" sibTransId="{F4F36C34-7B63-4377-9B9B-924A0F682BB9}"/>
    <dgm:cxn modelId="{458F4220-F4A9-46B1-BE28-950433C5A98C}" srcId="{809DB158-8076-40BE-BAA3-5EAB338DD511}" destId="{2673862C-8EAF-4E9E-B519-03BBD05A23CB}" srcOrd="1" destOrd="0" parTransId="{136439AF-DBF5-44DB-AB79-C43D54A37AA1}" sibTransId="{C0D99263-B46A-4798-9BEE-D2CBC1882A46}"/>
    <dgm:cxn modelId="{17224E70-5593-4767-9DA3-148B8C8C3A7F}" type="presParOf" srcId="{6B02F65D-D001-4047-9E6A-0A9A9870E4B0}" destId="{0540F297-7917-402B-AA79-27307CFEB9DC}" srcOrd="0" destOrd="0" presId="urn:microsoft.com/office/officeart/2005/8/layout/arrow2"/>
    <dgm:cxn modelId="{3E55D361-8188-4B66-96EB-D0A144F2915D}" type="presParOf" srcId="{6B02F65D-D001-4047-9E6A-0A9A9870E4B0}" destId="{58180474-1B0F-49CC-90D5-7CBF5B884237}" srcOrd="1" destOrd="0" presId="urn:microsoft.com/office/officeart/2005/8/layout/arrow2"/>
    <dgm:cxn modelId="{64752E4F-78F0-4740-A956-8DB698CFDFDB}" type="presParOf" srcId="{58180474-1B0F-49CC-90D5-7CBF5B884237}" destId="{C35EE938-3F3B-48BD-BC43-604AA360FD2F}" srcOrd="0" destOrd="0" presId="urn:microsoft.com/office/officeart/2005/8/layout/arrow2"/>
    <dgm:cxn modelId="{48012AEF-BF58-4DBF-A093-6BFBF52CDF23}" type="presParOf" srcId="{58180474-1B0F-49CC-90D5-7CBF5B884237}" destId="{786723BF-EA43-42F2-998C-7B3301BF5C52}" srcOrd="1" destOrd="0" presId="urn:microsoft.com/office/officeart/2005/8/layout/arrow2"/>
    <dgm:cxn modelId="{4C88DB07-099A-460F-AC18-A71C36569B76}" type="presParOf" srcId="{58180474-1B0F-49CC-90D5-7CBF5B884237}" destId="{DCFE96E4-850F-491C-921D-9088244968AC}" srcOrd="2" destOrd="0" presId="urn:microsoft.com/office/officeart/2005/8/layout/arrow2"/>
    <dgm:cxn modelId="{1B777652-179D-43FA-A73F-8F08D814D647}" type="presParOf" srcId="{58180474-1B0F-49CC-90D5-7CBF5B884237}" destId="{F6C4416F-E857-4508-BB17-A6509A51CBB0}" srcOrd="3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797D4-09BB-4F94-AF3A-491B2F45C32A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A6EEE-55E4-484D-91AE-FB8AAF49A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2625"/>
            <a:ext cx="4578350" cy="34337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424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BF69-A669-4A65-9124-686FE696E33E}" type="datetimeFigureOut">
              <a:rPr lang="ru-RU" smtClean="0"/>
              <a:pPr/>
              <a:t>07.06.2015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C5D1-90B7-40C5-A0B0-55E89DCB93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BF69-A669-4A65-9124-686FE696E33E}" type="datetimeFigureOut">
              <a:rPr lang="ru-RU" smtClean="0"/>
              <a:pPr/>
              <a:t>07.06.2015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C5D1-90B7-40C5-A0B0-55E89DCB93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BF69-A669-4A65-9124-686FE696E33E}" type="datetimeFigureOut">
              <a:rPr lang="ru-RU" smtClean="0"/>
              <a:pPr/>
              <a:t>07.06.2015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C5D1-90B7-40C5-A0B0-55E89DCB93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197" y="-17008"/>
            <a:ext cx="367393" cy="366259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5722" tIns="47862" rIns="95722" bIns="47862" anchor="ctr"/>
          <a:lstStyle/>
          <a:p>
            <a:pPr algn="ctr" defTabSz="4786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197" y="349253"/>
            <a:ext cx="367393" cy="366259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5722" tIns="47862" rIns="95722" bIns="47862" anchor="ctr"/>
          <a:lstStyle/>
          <a:p>
            <a:pPr algn="ctr" defTabSz="4786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197" y="715513"/>
            <a:ext cx="367393" cy="367393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5722" tIns="47862" rIns="95722" bIns="47862" anchor="ctr"/>
          <a:lstStyle/>
          <a:p>
            <a:pPr algn="ctr" defTabSz="4786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197" y="1080638"/>
            <a:ext cx="367393" cy="36739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5722" tIns="47862" rIns="95722" bIns="47862" anchor="ctr"/>
          <a:lstStyle/>
          <a:p>
            <a:pPr algn="ctr" defTabSz="4786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197" y="1448029"/>
            <a:ext cx="367393" cy="366259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5722" tIns="47862" rIns="95722" bIns="47862" anchor="ctr"/>
          <a:lstStyle/>
          <a:p>
            <a:pPr algn="ctr" defTabSz="4786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197" y="1814290"/>
            <a:ext cx="367393" cy="367393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5722" tIns="47862" rIns="95722" bIns="47862" anchor="ctr"/>
          <a:lstStyle/>
          <a:p>
            <a:pPr algn="ctr" defTabSz="4786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197" y="2181681"/>
            <a:ext cx="367393" cy="366259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5722" tIns="47862" rIns="95722" bIns="47862" anchor="ctr"/>
          <a:lstStyle/>
          <a:p>
            <a:pPr algn="ctr" defTabSz="4786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197" y="2546805"/>
            <a:ext cx="367393" cy="366259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5722" tIns="47862" rIns="95722" bIns="47862" anchor="ctr"/>
          <a:lstStyle/>
          <a:p>
            <a:pPr algn="ctr" defTabSz="4786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2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5722" tIns="47862" rIns="95722" bIns="47862" anchor="ctr"/>
          <a:lstStyle/>
          <a:p>
            <a:pPr algn="ctr" defTabSz="4786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617"/>
            <a:ext cx="9144000" cy="3503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5722" tIns="47862" rIns="95722" bIns="47862" anchor="ctr"/>
          <a:lstStyle/>
          <a:p>
            <a:pPr algn="ctr" defTabSz="4786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724" y="6594933"/>
            <a:ext cx="407080" cy="17916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8959" y="6487509"/>
              <a:ext cx="376534" cy="34793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478606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9593" y="6601539"/>
              <a:ext cx="312813" cy="233905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478606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539"/>
              <a:ext cx="434463" cy="3479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478606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0" y="1930403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4" y="5663671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2" y="392041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930402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71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5BCF8-B44A-44B7-82F9-11162B51A3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| 2О/05/2013 | 135 лет Свердловской железной дороге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618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2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2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1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6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2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71596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930399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6" y="392034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3" y="1930398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70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3247-4EBF-4D20-A186-1C505CCBCC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| </a:t>
            </a:r>
            <a:r>
              <a:rPr lang="en-US" dirty="0" err="1"/>
              <a:t>Тема</a:t>
            </a:r>
            <a:r>
              <a:rPr lang="en-US" dirty="0" smtClean="0"/>
              <a:t> </a:t>
            </a:r>
            <a:r>
              <a:rPr lang="en-US" dirty="0" err="1" smtClean="0"/>
              <a:t>презентации</a:t>
            </a:r>
            <a:r>
              <a:rPr lang="en-US" dirty="0" smtClean="0"/>
              <a:t> | xx/xx/xx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7026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2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2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1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6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2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71596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930399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6" y="392034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3" y="1930398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70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3247-4EBF-4D20-A186-1C505CCBC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xmlns="" val="2757026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1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3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2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8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3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2"/>
            <a:ext cx="9144000" cy="71596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930401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1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392035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930399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71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3247-4EBF-4D20-A186-1C505CCBC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xmlns="" val="724228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2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2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1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6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2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71596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930399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6" y="392034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3" y="1930398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70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3247-4EBF-4D20-A186-1C505CCBC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xmlns="" val="2757026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2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2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1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6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2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71596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930399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6" y="392034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3" y="1930398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70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3247-4EBF-4D20-A186-1C505CCBC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xmlns="" val="2757026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2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2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1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6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2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71596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930399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6" y="392034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3" y="1930398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70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3247-4EBF-4D20-A186-1C505CCBC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xmlns="" val="2757026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1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3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2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8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3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2"/>
            <a:ext cx="9144000" cy="71596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8" y="1930401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1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392035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5" y="1930399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71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3247-4EBF-4D20-A186-1C505CCBC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xmlns="" val="2757026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BF69-A669-4A65-9124-686FE696E33E}" type="datetimeFigureOut">
              <a:rPr lang="ru-RU" smtClean="0"/>
              <a:pPr/>
              <a:t>07.06.2015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C5D1-90B7-40C5-A0B0-55E89DCB93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2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2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1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6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2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71596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930399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6" y="392034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3" y="1930398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70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3247-4EBF-4D20-A186-1C505CCBC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xmlns="" val="2757026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BF69-A669-4A65-9124-686FE696E33E}" type="datetimeFigureOut">
              <a:rPr lang="ru-RU" smtClean="0"/>
              <a:pPr/>
              <a:t>07.06.2015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C5D1-90B7-40C5-A0B0-55E89DCB93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BF69-A669-4A65-9124-686FE696E33E}" type="datetimeFigureOut">
              <a:rPr lang="ru-RU" smtClean="0"/>
              <a:pPr/>
              <a:t>07.06.2015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C5D1-90B7-40C5-A0B0-55E89DCB93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BF69-A669-4A65-9124-686FE696E33E}" type="datetimeFigureOut">
              <a:rPr lang="ru-RU" smtClean="0"/>
              <a:pPr/>
              <a:t>07.06.2015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C5D1-90B7-40C5-A0B0-55E89DCB93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BF69-A669-4A65-9124-686FE696E33E}" type="datetimeFigureOut">
              <a:rPr lang="ru-RU" smtClean="0"/>
              <a:pPr/>
              <a:t>07.06.2015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C5D1-90B7-40C5-A0B0-55E89DCB93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BF69-A669-4A65-9124-686FE696E33E}" type="datetimeFigureOut">
              <a:rPr lang="ru-RU" smtClean="0"/>
              <a:pPr/>
              <a:t>07.06.2015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C5D1-90B7-40C5-A0B0-55E89DCB93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BF69-A669-4A65-9124-686FE696E33E}" type="datetimeFigureOut">
              <a:rPr lang="ru-RU" smtClean="0"/>
              <a:pPr/>
              <a:t>07.06.2015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C5D1-90B7-40C5-A0B0-55E89DCB93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BF69-A669-4A65-9124-686FE696E33E}" type="datetimeFigureOut">
              <a:rPr lang="ru-RU" smtClean="0"/>
              <a:pPr/>
              <a:t>07.06.2015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C5D1-90B7-40C5-A0B0-55E89DCB93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ABF69-A669-4A65-9124-686FE696E33E}" type="datetimeFigureOut">
              <a:rPr lang="ru-RU" smtClean="0"/>
              <a:pPr/>
              <a:t>07.06.2015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1C5D1-90B7-40C5-A0B0-55E89DCB93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75" r:id="rId18"/>
    <p:sldLayoutId id="2147483681" r:id="rId19"/>
    <p:sldLayoutId id="2147483682" r:id="rId2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Layout" Target="../diagrams/layout5.xml"/><Relationship Id="rId18" Type="http://schemas.openxmlformats.org/officeDocument/2006/relationships/diagramQuickStyle" Target="../diagrams/quickStyle6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12" Type="http://schemas.openxmlformats.org/officeDocument/2006/relationships/diagramData" Target="../diagrams/data5.xml"/><Relationship Id="rId17" Type="http://schemas.openxmlformats.org/officeDocument/2006/relationships/diagramLayout" Target="../diagrams/layout6.xml"/><Relationship Id="rId2" Type="http://schemas.openxmlformats.org/officeDocument/2006/relationships/image" Target="../media/image71.jpeg"/><Relationship Id="rId16" Type="http://schemas.openxmlformats.org/officeDocument/2006/relationships/diagramData" Target="../diagrams/data6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5" Type="http://schemas.openxmlformats.org/officeDocument/2006/relationships/diagramColors" Target="../diagrams/colors5.xml"/><Relationship Id="rId10" Type="http://schemas.openxmlformats.org/officeDocument/2006/relationships/diagramQuickStyle" Target="../diagrams/quickStyle4.xml"/><Relationship Id="rId19" Type="http://schemas.openxmlformats.org/officeDocument/2006/relationships/diagramColors" Target="../diagrams/colors6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Relationship Id="rId1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26.jpeg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emf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jpeg"/><Relationship Id="rId11" Type="http://schemas.openxmlformats.org/officeDocument/2006/relationships/image" Target="../media/image48.pn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png"/><Relationship Id="rId4" Type="http://schemas.openxmlformats.org/officeDocument/2006/relationships/image" Target="../media/image41.emf"/><Relationship Id="rId9" Type="http://schemas.openxmlformats.org/officeDocument/2006/relationships/image" Target="../media/image46.jpeg"/><Relationship Id="rId14" Type="http://schemas.openxmlformats.org/officeDocument/2006/relationships/image" Target="../media/image5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21589"/>
          <a:stretch/>
        </p:blipFill>
        <p:spPr bwMode="auto">
          <a:xfrm>
            <a:off x="0" y="0"/>
            <a:ext cx="9144000" cy="516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268" name="Subtitle 6"/>
          <p:cNvSpPr txBox="1">
            <a:spLocks/>
          </p:cNvSpPr>
          <p:nvPr/>
        </p:nvSpPr>
        <p:spPr bwMode="auto">
          <a:xfrm>
            <a:off x="642910" y="4357694"/>
            <a:ext cx="7329487" cy="165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22" tIns="47862" rIns="95722" bIns="47862"/>
          <a:lstStyle/>
          <a:p>
            <a:pPr defTabSz="477483"/>
            <a:endParaRPr lang="ru-RU" b="1" dirty="0" smtClean="0">
              <a:solidFill>
                <a:schemeClr val="bg1"/>
              </a:solidFill>
              <a:latin typeface="Cambria" panose="02040503050406030204" pitchFamily="18" charset="0"/>
              <a:cs typeface="Calibri" pitchFamily="34" charset="0"/>
              <a:sym typeface="GillSans-Normal"/>
            </a:endParaRPr>
          </a:p>
        </p:txBody>
      </p:sp>
      <p:pic>
        <p:nvPicPr>
          <p:cNvPr id="5" name="Picture 14" descr="C:\Natarius\RZD 2012\Форма хоккеистов\вставка красный1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4089873"/>
            <a:ext cx="9144000" cy="184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ижний колонтитул 7"/>
          <p:cNvSpPr>
            <a:spLocks noGrp="1"/>
          </p:cNvSpPr>
          <p:nvPr>
            <p:ph type="ftr" sz="quarter" idx="17"/>
          </p:nvPr>
        </p:nvSpPr>
        <p:spPr>
          <a:xfrm>
            <a:off x="295692" y="6496052"/>
            <a:ext cx="6497637" cy="365125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|</a:t>
            </a:r>
            <a:r>
              <a:rPr lang="ru-RU" dirty="0" smtClean="0"/>
              <a:t>08</a:t>
            </a:r>
            <a:r>
              <a:rPr lang="en-US" dirty="0" smtClean="0"/>
              <a:t>.06.2015| </a:t>
            </a:r>
            <a:r>
              <a:rPr lang="ru-RU" dirty="0" smtClean="0">
                <a:solidFill>
                  <a:srgbClr val="E21A1A"/>
                </a:solidFill>
              </a:rPr>
              <a:t>Свердловская железная дорога</a:t>
            </a:r>
            <a:endParaRPr lang="en-US" dirty="0" smtClean="0">
              <a:solidFill>
                <a:srgbClr val="E21A1A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071942"/>
            <a:ext cx="64458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mbria" pitchFamily="18" charset="0"/>
              </a:rPr>
              <a:t>Стратегические направления развития в Холдинге ОАО «РЖД»</a:t>
            </a:r>
            <a:endParaRPr lang="ru-RU" sz="2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" name="Subtitle 6"/>
          <p:cNvSpPr txBox="1">
            <a:spLocks/>
          </p:cNvSpPr>
          <p:nvPr/>
        </p:nvSpPr>
        <p:spPr bwMode="auto">
          <a:xfrm>
            <a:off x="377826" y="5301395"/>
            <a:ext cx="7329487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22" tIns="47862" rIns="95722" bIns="47862"/>
          <a:lstStyle/>
          <a:p>
            <a:pPr defTabSz="477483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Calibri" pitchFamily="34" charset="0"/>
                <a:sym typeface="GillSans-Normal"/>
              </a:rPr>
              <a:t>Миронов Алексей Юрьевич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Calibri" pitchFamily="34" charset="0"/>
              <a:sym typeface="GillSans-Normal"/>
            </a:endParaRPr>
          </a:p>
          <a:p>
            <a:pPr defTabSz="477483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Calibri" pitchFamily="34" charset="0"/>
                <a:sym typeface="GillSans-Normal"/>
              </a:rPr>
              <a:t>начальник Свердловской железной дороги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Calibri" pitchFamily="34" charset="0"/>
              <a:sym typeface="GillSans-Normal"/>
            </a:endParaRPr>
          </a:p>
          <a:p>
            <a:pPr defTabSz="477483"/>
            <a:endParaRPr lang="ru-RU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Calibri" pitchFamily="34" charset="0"/>
              <a:sym typeface="GillSans-Normal"/>
            </a:endParaRPr>
          </a:p>
        </p:txBody>
      </p:sp>
      <p:sp>
        <p:nvSpPr>
          <p:cNvPr id="8" name="Нижний колонтитул 7"/>
          <p:cNvSpPr txBox="1">
            <a:spLocks/>
          </p:cNvSpPr>
          <p:nvPr/>
        </p:nvSpPr>
        <p:spPr>
          <a:xfrm>
            <a:off x="357158" y="6072206"/>
            <a:ext cx="6497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671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Номер слайда 6"/>
          <p:cNvSpPr>
            <a:spLocks noGrp="1"/>
          </p:cNvSpPr>
          <p:nvPr>
            <p:ph type="sldNum" sz="quarter" idx="16"/>
          </p:nvPr>
        </p:nvSpPr>
        <p:spPr>
          <a:xfrm>
            <a:off x="3588" y="6494464"/>
            <a:ext cx="425008" cy="365125"/>
          </a:xfrm>
        </p:spPr>
        <p:txBody>
          <a:bodyPr/>
          <a:lstStyle/>
          <a:p>
            <a:pPr algn="ctr">
              <a:defRPr/>
            </a:pPr>
            <a:fld id="{E9F0AC22-219C-4DD6-A83A-B8DDA96B09E6}" type="slidenum">
              <a:rPr lang="en-US" sz="1400" b="1" smtClean="0"/>
              <a:pPr algn="ctr">
                <a:defRPr/>
              </a:pPr>
              <a:t>10</a:t>
            </a:fld>
            <a:endParaRPr lang="en-US" sz="1400" b="1" dirty="0"/>
          </a:p>
        </p:txBody>
      </p:sp>
      <p:sp>
        <p:nvSpPr>
          <p:cNvPr id="47" name="Нижний колонтитул 7"/>
          <p:cNvSpPr>
            <a:spLocks noGrp="1"/>
          </p:cNvSpPr>
          <p:nvPr>
            <p:ph type="ftr" sz="quarter" idx="17"/>
          </p:nvPr>
        </p:nvSpPr>
        <p:spPr>
          <a:xfrm>
            <a:off x="295692" y="6494464"/>
            <a:ext cx="6497637" cy="365125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|</a:t>
            </a:r>
            <a:r>
              <a:rPr lang="ru-RU" dirty="0" smtClean="0"/>
              <a:t>08</a:t>
            </a:r>
            <a:r>
              <a:rPr lang="en-US" dirty="0" smtClean="0"/>
              <a:t>.06.2015| </a:t>
            </a:r>
            <a:r>
              <a:rPr lang="ru-RU" dirty="0" smtClean="0">
                <a:solidFill>
                  <a:srgbClr val="E21A1A"/>
                </a:solidFill>
              </a:rPr>
              <a:t>Свердловская железная дорога</a:t>
            </a:r>
            <a:endParaRPr lang="en-US" dirty="0" smtClean="0">
              <a:solidFill>
                <a:srgbClr val="E21A1A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/>
          <a:srcRect r="1073"/>
          <a:stretch>
            <a:fillRect/>
          </a:stretch>
        </p:blipFill>
        <p:spPr bwMode="auto">
          <a:xfrm>
            <a:off x="0" y="857232"/>
            <a:ext cx="9144000" cy="550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Заголовок 3"/>
          <p:cNvSpPr txBox="1">
            <a:spLocks/>
          </p:cNvSpPr>
          <p:nvPr/>
        </p:nvSpPr>
        <p:spPr bwMode="auto">
          <a:xfrm>
            <a:off x="0" y="-8466"/>
            <a:ext cx="9144000" cy="80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dirty="0" smtClean="0">
                <a:latin typeface="Verdana" pitchFamily="34" charset="0"/>
              </a:rPr>
              <a:t>БИЗНЕС-БЛОК «ПАССАЖИРСКИЕ ПЕРЕВОЗКИ И СЕРВИС»</a:t>
            </a:r>
            <a:endParaRPr lang="ru-RU" sz="20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728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Номер слайда 6"/>
          <p:cNvSpPr>
            <a:spLocks noGrp="1"/>
          </p:cNvSpPr>
          <p:nvPr>
            <p:ph type="sldNum" sz="quarter" idx="16"/>
          </p:nvPr>
        </p:nvSpPr>
        <p:spPr>
          <a:xfrm>
            <a:off x="3588" y="6494464"/>
            <a:ext cx="425008" cy="365125"/>
          </a:xfrm>
        </p:spPr>
        <p:txBody>
          <a:bodyPr/>
          <a:lstStyle/>
          <a:p>
            <a:pPr algn="ctr">
              <a:defRPr/>
            </a:pPr>
            <a:fld id="{E9F0AC22-219C-4DD6-A83A-B8DDA96B09E6}" type="slidenum">
              <a:rPr lang="en-US" sz="1400" b="1" smtClean="0"/>
              <a:pPr algn="ctr">
                <a:defRPr/>
              </a:pPr>
              <a:t>11</a:t>
            </a:fld>
            <a:endParaRPr lang="en-US" sz="1400" b="1" dirty="0"/>
          </a:p>
        </p:txBody>
      </p:sp>
      <p:sp>
        <p:nvSpPr>
          <p:cNvPr id="47" name="Нижний колонтитул 7"/>
          <p:cNvSpPr>
            <a:spLocks noGrp="1"/>
          </p:cNvSpPr>
          <p:nvPr>
            <p:ph type="ftr" sz="quarter" idx="17"/>
          </p:nvPr>
        </p:nvSpPr>
        <p:spPr>
          <a:xfrm>
            <a:off x="295692" y="6494464"/>
            <a:ext cx="6497637" cy="365125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|</a:t>
            </a:r>
            <a:r>
              <a:rPr lang="ru-RU" dirty="0" smtClean="0"/>
              <a:t>08</a:t>
            </a:r>
            <a:r>
              <a:rPr lang="en-US" dirty="0" smtClean="0"/>
              <a:t>.06.2015| </a:t>
            </a:r>
            <a:r>
              <a:rPr lang="ru-RU" dirty="0" smtClean="0">
                <a:solidFill>
                  <a:srgbClr val="E21A1A"/>
                </a:solidFill>
              </a:rPr>
              <a:t>Свердловская железная дорога</a:t>
            </a:r>
            <a:endParaRPr lang="en-US" dirty="0" smtClean="0">
              <a:solidFill>
                <a:srgbClr val="E21A1A"/>
              </a:solidFill>
            </a:endParaRPr>
          </a:p>
        </p:txBody>
      </p:sp>
      <p:pic>
        <p:nvPicPr>
          <p:cNvPr id="6" name="Рисунок 5" descr="640x480_o8iKGuvMYMig97I0nNxg.jpg"/>
          <p:cNvPicPr>
            <a:picLocks noChangeAspect="1"/>
          </p:cNvPicPr>
          <p:nvPr/>
        </p:nvPicPr>
        <p:blipFill rotWithShape="1">
          <a:blip r:embed="rId2" cstate="print"/>
          <a:srcRect t="-216" b="1579"/>
          <a:stretch/>
        </p:blipFill>
        <p:spPr>
          <a:xfrm>
            <a:off x="4848628" y="3008249"/>
            <a:ext cx="1800000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Рисунок 6" descr="автомобилевоз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66" y="1192254"/>
            <a:ext cx="1800000" cy="1439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Рисунок 7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00" t="14386" b="23240"/>
          <a:stretch/>
        </p:blipFill>
        <p:spPr>
          <a:xfrm>
            <a:off x="84465" y="3008250"/>
            <a:ext cx="1800000" cy="1440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38" descr="O:\Стрекозов\2014-05-28-talgo\SLV_129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17" b="29114"/>
          <a:stretch/>
        </p:blipFill>
        <p:spPr bwMode="auto">
          <a:xfrm>
            <a:off x="80266" y="4854483"/>
            <a:ext cx="1800000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l="4901" t="23949" r="14265" b="10630"/>
          <a:stretch/>
        </p:blipFill>
        <p:spPr bwMode="auto">
          <a:xfrm>
            <a:off x="4815397" y="1192253"/>
            <a:ext cx="1800000" cy="1440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6714160" y="1276182"/>
            <a:ext cx="2483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  <a:buSzPct val="150000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августа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года г.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началось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курсирование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сдвоенных</a:t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составов «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апсан»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79712" y="1276182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  <a:buSzPct val="150000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услуга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«вагон-</a:t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автомобилевоз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»:</a:t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перевезено свыше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2,8 тысяч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автомобилей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79714" y="2805001"/>
            <a:ext cx="25922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SzPct val="150000"/>
            </a:pP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курсирование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двухэтажного</a:t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подвижного состава: </a:t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момента запуска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перевезено около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400 тысяч пассажиров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79712" y="4654682"/>
            <a:ext cx="28803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запуск скоростных поездов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Patentes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Talgo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S.L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2015 году:</a:t>
            </a:r>
          </a:p>
          <a:p>
            <a:pPr>
              <a:buClr>
                <a:schemeClr val="accent6">
                  <a:lumMod val="75000"/>
                </a:schemeClr>
              </a:buClr>
              <a:buSzPct val="150000"/>
              <a:tabLst>
                <a:tab pos="1882775" algn="l"/>
              </a:tabLst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Москва-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Н.Новгород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кв.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SzPct val="150000"/>
              <a:tabLst>
                <a:tab pos="1882775" algn="l"/>
              </a:tabLst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Москва-Берлин	-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688720" y="1105804"/>
            <a:ext cx="0" cy="532198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61"/>
          <p:cNvSpPr txBox="1">
            <a:spLocks noChangeArrowheads="1"/>
          </p:cNvSpPr>
          <p:nvPr/>
        </p:nvSpPr>
        <p:spPr bwMode="auto">
          <a:xfrm>
            <a:off x="6786169" y="5575701"/>
            <a:ext cx="840233" cy="69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16" tIns="38958" rIns="77916" bIns="38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30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Arial Black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14160" y="2982504"/>
            <a:ext cx="2483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Программа 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«Дневной экспресс»: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– расширение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полигона дневного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режима пропуска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пассажирских поездов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маршрутными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скоростями более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 км/ч до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578256" y="5791756"/>
            <a:ext cx="14756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направлений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72" b="4717"/>
          <a:stretch/>
        </p:blipFill>
        <p:spPr>
          <a:xfrm>
            <a:off x="4848628" y="4854483"/>
            <a:ext cx="1800000" cy="1442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1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Verdana" pitchFamily="34" charset="0"/>
                <a:ea typeface="+mn-ea"/>
                <a:cs typeface="+mn-cs"/>
              </a:rPr>
              <a:t>РАСШИРЕНИЕ ПОРТФЕЛЯ ПРОДУКТОВ И УСЛУГ ПАССАЖИРСКОГО КОМПЛЕКСА</a:t>
            </a:r>
          </a:p>
        </p:txBody>
      </p:sp>
    </p:spTree>
    <p:extLst>
      <p:ext uri="{BB962C8B-B14F-4D97-AF65-F5344CB8AC3E}">
        <p14:creationId xmlns:p14="http://schemas.microsoft.com/office/powerpoint/2010/main" xmlns="" val="4002728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Номер слайда 6"/>
          <p:cNvSpPr>
            <a:spLocks noGrp="1"/>
          </p:cNvSpPr>
          <p:nvPr>
            <p:ph type="sldNum" sz="quarter" idx="16"/>
          </p:nvPr>
        </p:nvSpPr>
        <p:spPr>
          <a:xfrm>
            <a:off x="3588" y="6494464"/>
            <a:ext cx="425008" cy="365125"/>
          </a:xfrm>
        </p:spPr>
        <p:txBody>
          <a:bodyPr/>
          <a:lstStyle/>
          <a:p>
            <a:pPr algn="ctr">
              <a:defRPr/>
            </a:pPr>
            <a:fld id="{E9F0AC22-219C-4DD6-A83A-B8DDA96B09E6}" type="slidenum">
              <a:rPr lang="en-US" sz="1400" b="1" smtClean="0"/>
              <a:pPr algn="ctr">
                <a:defRPr/>
              </a:pPr>
              <a:t>12</a:t>
            </a:fld>
            <a:endParaRPr lang="en-US" sz="1400" b="1" dirty="0"/>
          </a:p>
        </p:txBody>
      </p:sp>
      <p:sp>
        <p:nvSpPr>
          <p:cNvPr id="47" name="Нижний колонтитул 7"/>
          <p:cNvSpPr>
            <a:spLocks noGrp="1"/>
          </p:cNvSpPr>
          <p:nvPr>
            <p:ph type="ftr" sz="quarter" idx="17"/>
          </p:nvPr>
        </p:nvSpPr>
        <p:spPr>
          <a:xfrm>
            <a:off x="295692" y="6494464"/>
            <a:ext cx="6497637" cy="365125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|</a:t>
            </a:r>
            <a:r>
              <a:rPr lang="ru-RU" dirty="0" smtClean="0"/>
              <a:t>08</a:t>
            </a:r>
            <a:r>
              <a:rPr lang="en-US" dirty="0" smtClean="0"/>
              <a:t>.06.2015| </a:t>
            </a:r>
            <a:r>
              <a:rPr lang="ru-RU" dirty="0" smtClean="0">
                <a:solidFill>
                  <a:srgbClr val="E21A1A"/>
                </a:solidFill>
              </a:rPr>
              <a:t>Свердловская железная дорога</a:t>
            </a:r>
            <a:endParaRPr lang="en-US" dirty="0" smtClean="0">
              <a:solidFill>
                <a:srgbClr val="E21A1A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096" y="1079499"/>
            <a:ext cx="2592000" cy="336000"/>
          </a:xfrm>
          <a:prstGeom prst="rect">
            <a:avLst/>
          </a:prstGeom>
          <a:solidFill>
            <a:srgbClr val="8F9BA9"/>
          </a:solidFill>
        </p:spPr>
        <p:txBody>
          <a:bodyPr wrap="square">
            <a:noAutofit/>
          </a:bodyPr>
          <a:lstStyle/>
          <a:p>
            <a:pPr algn="ctr" defTabSz="1042988" font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1600" i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ru-RU" altLang="ru-RU" sz="1600" i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en-US" altLang="ru-RU" sz="1600" i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ru-RU" altLang="ru-RU" sz="1600" i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трлн. руб. </a:t>
            </a:r>
            <a:endParaRPr lang="ru-RU" altLang="ru-RU" sz="1600" i="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29900" y="1079499"/>
            <a:ext cx="2664000" cy="336000"/>
          </a:xfrm>
          <a:prstGeom prst="rect">
            <a:avLst/>
          </a:prstGeom>
          <a:solidFill>
            <a:srgbClr val="8F9BA9"/>
          </a:solidFill>
        </p:spPr>
        <p:txBody>
          <a:bodyPr wrap="square">
            <a:noAutofit/>
          </a:bodyPr>
          <a:lstStyle/>
          <a:p>
            <a:pPr algn="ctr" defTabSz="1042988" font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1600" i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28</a:t>
            </a:r>
            <a:r>
              <a:rPr lang="ru-RU" altLang="ru-RU" sz="1600" i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en-US" altLang="ru-RU" sz="1600" i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r>
              <a:rPr lang="ru-RU" altLang="ru-RU" sz="1600" i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трлн. руб. </a:t>
            </a:r>
          </a:p>
          <a:p>
            <a:pPr algn="ctr" defTabSz="1042988" font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1600" i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altLang="ru-RU" sz="1600" i="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92850" y="1079499"/>
            <a:ext cx="3528000" cy="336000"/>
          </a:xfrm>
          <a:prstGeom prst="rect">
            <a:avLst/>
          </a:prstGeom>
          <a:solidFill>
            <a:srgbClr val="8F9BA9"/>
          </a:solidFill>
        </p:spPr>
        <p:txBody>
          <a:bodyPr wrap="square">
            <a:noAutofit/>
          </a:bodyPr>
          <a:lstStyle/>
          <a:p>
            <a:pPr algn="ctr" defTabSz="1042988" font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altLang="ru-RU" sz="1600" i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11,7</a:t>
            </a:r>
            <a:r>
              <a:rPr lang="ru-RU" altLang="ru-RU" sz="1600" i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трлн. руб.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0" y="836712"/>
            <a:ext cx="914400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i="0">
              <a:solidFill>
                <a:prstClr val="white"/>
              </a:solidFill>
            </a:endParaRPr>
          </a:p>
        </p:txBody>
      </p:sp>
      <p:sp>
        <p:nvSpPr>
          <p:cNvPr id="26" name="Прямоугольник 16"/>
          <p:cNvSpPr>
            <a:spLocks noChangeArrowheads="1"/>
          </p:cNvSpPr>
          <p:nvPr/>
        </p:nvSpPr>
        <p:spPr bwMode="auto">
          <a:xfrm>
            <a:off x="6000109" y="5978241"/>
            <a:ext cx="3143893" cy="55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5296" tIns="57648" rIns="115296" bIns="57648">
            <a:spAutoFit/>
          </a:bodyPr>
          <a:lstStyle/>
          <a:p>
            <a:pPr font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1200" i="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металла потребуется для строительства всех искусственных сооружений</a:t>
            </a:r>
          </a:p>
        </p:txBody>
      </p:sp>
      <p:sp>
        <p:nvSpPr>
          <p:cNvPr id="27" name="Заголовок 3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3999" cy="7143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1800" b="1" dirty="0" smtClean="0">
                <a:latin typeface="Verdana" pitchFamily="34" charset="0"/>
                <a:ea typeface="+mn-ea"/>
                <a:cs typeface="+mn-cs"/>
                <a:sym typeface="GillSans-Normal" charset="-52"/>
              </a:rPr>
              <a:t>СТРОИТЕЛЬСТВО ВЫСОКОСКОРОСТНОЙ МАГИСТРАЛИ «МОСКВА – КАЗАНЬ»: </a:t>
            </a:r>
            <a:r>
              <a:rPr lang="ru-RU" altLang="ru-RU" sz="1800" b="1" dirty="0" smtClean="0">
                <a:latin typeface="Verdana" pitchFamily="34" charset="0"/>
                <a:ea typeface="+mn-ea"/>
                <a:cs typeface="+mn-cs"/>
                <a:sym typeface="GillSans-Normal" charset="-52"/>
              </a:rPr>
              <a:t>ОСНОВНЫЕ ПОКАЗАТЕЛИ</a:t>
            </a:r>
          </a:p>
        </p:txBody>
      </p:sp>
      <p:pic>
        <p:nvPicPr>
          <p:cNvPr id="28" name="Рисунок 1"/>
          <p:cNvPicPr>
            <a:picLocks noChangeAspect="1"/>
          </p:cNvPicPr>
          <p:nvPr/>
        </p:nvPicPr>
        <p:blipFill>
          <a:blip r:embed="rId2" cstate="print"/>
          <a:srcRect l="6992" t="32751" r="12614" b="29951"/>
          <a:stretch>
            <a:fillRect/>
          </a:stretch>
        </p:blipFill>
        <p:spPr bwMode="auto">
          <a:xfrm>
            <a:off x="-14654" y="2224726"/>
            <a:ext cx="9173308" cy="256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Прямая со стрелкой 28"/>
          <p:cNvCxnSpPr/>
          <p:nvPr/>
        </p:nvCxnSpPr>
        <p:spPr>
          <a:xfrm>
            <a:off x="1502040" y="2654497"/>
            <a:ext cx="79131" cy="598488"/>
          </a:xfrm>
          <a:prstGeom prst="straightConnector1">
            <a:avLst/>
          </a:prstGeom>
          <a:ln w="6350">
            <a:solidFill>
              <a:schemeClr val="accent5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-1463" y="2243260"/>
            <a:ext cx="9144001" cy="0"/>
          </a:xfrm>
          <a:prstGeom prst="line">
            <a:avLst/>
          </a:prstGeom>
          <a:ln w="5715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1" y="4824985"/>
            <a:ext cx="9144001" cy="0"/>
          </a:xfrm>
          <a:prstGeom prst="line">
            <a:avLst/>
          </a:prstGeom>
          <a:ln w="5715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780693" y="2644986"/>
            <a:ext cx="39566" cy="392113"/>
          </a:xfrm>
          <a:prstGeom prst="straightConnector1">
            <a:avLst/>
          </a:prstGeom>
          <a:ln w="6350">
            <a:solidFill>
              <a:schemeClr val="accent5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318739" y="2706887"/>
            <a:ext cx="285750" cy="596900"/>
          </a:xfrm>
          <a:prstGeom prst="straightConnector1">
            <a:avLst/>
          </a:prstGeom>
          <a:ln w="6350">
            <a:solidFill>
              <a:schemeClr val="accent5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7861797" y="2667199"/>
            <a:ext cx="401515" cy="636588"/>
          </a:xfrm>
          <a:prstGeom prst="straightConnector1">
            <a:avLst/>
          </a:prstGeom>
          <a:ln w="6350">
            <a:solidFill>
              <a:schemeClr val="accent5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16"/>
          <p:cNvSpPr>
            <a:spLocks noChangeArrowheads="1"/>
          </p:cNvSpPr>
          <p:nvPr/>
        </p:nvSpPr>
        <p:spPr bwMode="auto">
          <a:xfrm>
            <a:off x="1141731" y="5148138"/>
            <a:ext cx="2199542" cy="41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5296" tIns="57648" rIns="115296" bIns="57648">
            <a:spAutoFit/>
          </a:bodyPr>
          <a:lstStyle/>
          <a:p>
            <a:pPr font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1200" i="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протяженность</a:t>
            </a:r>
            <a:r>
              <a:rPr lang="en-US" altLang="ru-RU" sz="1200" i="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altLang="ru-RU" sz="1200" i="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1200" i="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ВСМ Москва</a:t>
            </a:r>
            <a:r>
              <a:rPr lang="en-US" altLang="ru-RU" sz="1200" i="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altLang="ru-RU" sz="1200" i="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en-US" altLang="ru-RU" sz="1200" i="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altLang="ru-RU" sz="1200" i="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Казань</a:t>
            </a:r>
          </a:p>
        </p:txBody>
      </p:sp>
      <p:sp>
        <p:nvSpPr>
          <p:cNvPr id="36" name="Прямоугольник 16"/>
          <p:cNvSpPr>
            <a:spLocks noChangeArrowheads="1"/>
          </p:cNvSpPr>
          <p:nvPr/>
        </p:nvSpPr>
        <p:spPr bwMode="auto">
          <a:xfrm>
            <a:off x="6046902" y="5140818"/>
            <a:ext cx="2747775" cy="26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5296" tIns="57648" rIns="115296" bIns="57648">
            <a:spAutoFit/>
          </a:bodyPr>
          <a:lstStyle/>
          <a:p>
            <a:pPr font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1200" i="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максимальная скорость</a:t>
            </a:r>
            <a:endParaRPr lang="ru-RU" altLang="ru-RU" sz="1200" i="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Прямоугольник 55"/>
          <p:cNvSpPr>
            <a:spLocks noChangeArrowheads="1"/>
          </p:cNvSpPr>
          <p:nvPr/>
        </p:nvSpPr>
        <p:spPr bwMode="auto">
          <a:xfrm>
            <a:off x="4445568" y="5134213"/>
            <a:ext cx="2386748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1400" b="1" i="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400</a:t>
            </a:r>
            <a:r>
              <a:rPr lang="ru-RU" altLang="ru-RU" sz="1400" b="1" i="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км/ч</a:t>
            </a:r>
            <a:endParaRPr lang="ru-RU" altLang="ru-RU" sz="1400" i="0" dirty="0" smtClean="0">
              <a:solidFill>
                <a:srgbClr val="E21A1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ru-RU" altLang="ru-RU" sz="1400" b="1" i="0" dirty="0">
              <a:solidFill>
                <a:srgbClr val="E21A1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Прямоугольник 14"/>
          <p:cNvSpPr>
            <a:spLocks noChangeArrowheads="1"/>
          </p:cNvSpPr>
          <p:nvPr/>
        </p:nvSpPr>
        <p:spPr bwMode="auto">
          <a:xfrm>
            <a:off x="28942" y="5126827"/>
            <a:ext cx="899605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i="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770 км</a:t>
            </a:r>
            <a:endParaRPr lang="ru-RU" altLang="ru-RU" sz="1400" i="0" dirty="0" smtClean="0">
              <a:solidFill>
                <a:srgbClr val="E21A1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i="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ru-RU" altLang="ru-RU" sz="1400" b="1" i="0" dirty="0">
              <a:solidFill>
                <a:srgbClr val="E21A1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Прямоугольник 16"/>
          <p:cNvSpPr>
            <a:spLocks noChangeArrowheads="1"/>
          </p:cNvSpPr>
          <p:nvPr/>
        </p:nvSpPr>
        <p:spPr bwMode="auto">
          <a:xfrm>
            <a:off x="1128297" y="5648061"/>
            <a:ext cx="2199543" cy="26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5296" tIns="57648" rIns="115296" bIns="57648">
            <a:spAutoFit/>
          </a:bodyPr>
          <a:lstStyle/>
          <a:p>
            <a:pPr font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1200" i="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рабочих мест</a:t>
            </a:r>
          </a:p>
        </p:txBody>
      </p:sp>
      <p:sp>
        <p:nvSpPr>
          <p:cNvPr id="40" name="Прямоугольник 16"/>
          <p:cNvSpPr>
            <a:spLocks noChangeArrowheads="1"/>
          </p:cNvSpPr>
          <p:nvPr/>
        </p:nvSpPr>
        <p:spPr bwMode="auto">
          <a:xfrm>
            <a:off x="6036921" y="5471597"/>
            <a:ext cx="2685838" cy="41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5296" tIns="57648" rIns="115296" bIns="57648">
            <a:spAutoFit/>
          </a:bodyPr>
          <a:lstStyle/>
          <a:p>
            <a:pPr font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1200" i="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дополнительные налоговые поступления в бюджет</a:t>
            </a:r>
          </a:p>
        </p:txBody>
      </p:sp>
      <p:sp>
        <p:nvSpPr>
          <p:cNvPr id="41" name="Прямоугольник 55"/>
          <p:cNvSpPr>
            <a:spLocks noChangeArrowheads="1"/>
          </p:cNvSpPr>
          <p:nvPr/>
        </p:nvSpPr>
        <p:spPr bwMode="auto">
          <a:xfrm>
            <a:off x="4473212" y="5601977"/>
            <a:ext cx="1629639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i="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3,8 трлн. руб. </a:t>
            </a:r>
            <a:endParaRPr lang="ru-RU" altLang="ru-RU" sz="1400" i="0" dirty="0" smtClean="0">
              <a:solidFill>
                <a:srgbClr val="E21A1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ru-RU" altLang="ru-RU" sz="1400" b="1" i="0" dirty="0">
              <a:solidFill>
                <a:srgbClr val="E21A1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Прямоугольник 14"/>
          <p:cNvSpPr>
            <a:spLocks noChangeArrowheads="1"/>
          </p:cNvSpPr>
          <p:nvPr/>
        </p:nvSpPr>
        <p:spPr bwMode="auto">
          <a:xfrm>
            <a:off x="0" y="5607356"/>
            <a:ext cx="1066318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i="0" dirty="0">
                <a:solidFill>
                  <a:srgbClr val="E21A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370 </a:t>
            </a:r>
            <a:r>
              <a:rPr lang="ru-RU" altLang="ru-RU" sz="1400" b="1" i="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тыс.</a:t>
            </a:r>
            <a:endParaRPr lang="ru-RU" altLang="ru-RU" sz="1400" b="1" i="0" dirty="0">
              <a:solidFill>
                <a:srgbClr val="E21A1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3" name="Picture 26" descr="C:\Users\Dmitry\Desktop\56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3656618" y="6107128"/>
            <a:ext cx="808892" cy="45402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5" name="Прямоугольник 16"/>
          <p:cNvSpPr>
            <a:spLocks noChangeArrowheads="1"/>
          </p:cNvSpPr>
          <p:nvPr/>
        </p:nvSpPr>
        <p:spPr bwMode="auto">
          <a:xfrm>
            <a:off x="1078788" y="6038746"/>
            <a:ext cx="3226085" cy="41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5296" tIns="57648" rIns="115296" bIns="57648">
            <a:spAutoFit/>
          </a:bodyPr>
          <a:lstStyle/>
          <a:p>
            <a:pPr font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1200" i="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стоимость заказа на поставку строительной продукции</a:t>
            </a:r>
          </a:p>
        </p:txBody>
      </p:sp>
      <p:sp>
        <p:nvSpPr>
          <p:cNvPr id="46" name="Прямоугольник 55"/>
          <p:cNvSpPr>
            <a:spLocks noChangeArrowheads="1"/>
          </p:cNvSpPr>
          <p:nvPr/>
        </p:nvSpPr>
        <p:spPr bwMode="auto">
          <a:xfrm>
            <a:off x="1" y="5994542"/>
            <a:ext cx="1218603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i="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270 млрд.</a:t>
            </a:r>
          </a:p>
          <a:p>
            <a:pPr font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i="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руб. </a:t>
            </a:r>
            <a:endParaRPr lang="ru-RU" altLang="ru-RU" sz="1400" b="1" i="0" dirty="0">
              <a:solidFill>
                <a:srgbClr val="E21A1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Прямоугольник 55"/>
          <p:cNvSpPr>
            <a:spLocks noChangeArrowheads="1"/>
          </p:cNvSpPr>
          <p:nvPr/>
        </p:nvSpPr>
        <p:spPr bwMode="auto">
          <a:xfrm>
            <a:off x="4491866" y="6167266"/>
            <a:ext cx="1785644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i="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354 тыс. тонн</a:t>
            </a:r>
            <a:endParaRPr lang="ru-RU" altLang="ru-RU" sz="1400" b="1" i="0" dirty="0">
              <a:solidFill>
                <a:srgbClr val="E21A1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318499" y="2344633"/>
          <a:ext cx="1489754" cy="975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44877"/>
                <a:gridCol w="744877"/>
              </a:tblGrid>
              <a:tr h="3048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210 км</a:t>
                      </a:r>
                      <a:endParaRPr lang="ru-RU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60960" marB="60960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105 мин</a:t>
                      </a:r>
                      <a:endParaRPr lang="ru-RU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187 км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60960" marB="60960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55  мин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/>
        </p:nvGraphicFramePr>
        <p:xfrm>
          <a:off x="3007149" y="2342348"/>
          <a:ext cx="1564850" cy="975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82425"/>
                <a:gridCol w="782425"/>
              </a:tblGrid>
              <a:tr h="3048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251 км</a:t>
                      </a:r>
                      <a:endParaRPr lang="ru-RU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60960" marB="60960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130 мин</a:t>
                      </a:r>
                      <a:endParaRPr lang="ru-RU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226 км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60960" marB="60960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  мин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" name="Таблица 50"/>
          <p:cNvGraphicFramePr>
            <a:graphicFrameLocks noGrp="1"/>
          </p:cNvGraphicFramePr>
          <p:nvPr/>
        </p:nvGraphicFramePr>
        <p:xfrm>
          <a:off x="5482976" y="2367463"/>
          <a:ext cx="1489754" cy="975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44877"/>
                <a:gridCol w="744877"/>
              </a:tblGrid>
              <a:tr h="3048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479 км</a:t>
                      </a:r>
                      <a:endParaRPr lang="ru-RU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60960" marB="60960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400 мин</a:t>
                      </a:r>
                      <a:endParaRPr lang="ru-RU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220 км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60960" marB="60960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  мин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7530956" y="2381163"/>
          <a:ext cx="1489754" cy="975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44877"/>
                <a:gridCol w="744877"/>
              </a:tblGrid>
              <a:tr h="3048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230 км</a:t>
                      </a:r>
                      <a:endParaRPr lang="ru-RU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60960" marB="60960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230 мин</a:t>
                      </a:r>
                      <a:endParaRPr lang="ru-RU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127 км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60960" marB="60960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  мин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grpSp>
        <p:nvGrpSpPr>
          <p:cNvPr id="53" name="Группа 60"/>
          <p:cNvGrpSpPr/>
          <p:nvPr/>
        </p:nvGrpSpPr>
        <p:grpSpPr>
          <a:xfrm>
            <a:off x="41096" y="1411589"/>
            <a:ext cx="2592000" cy="720000"/>
            <a:chOff x="611559" y="1563636"/>
            <a:chExt cx="3888433" cy="601644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611993" y="1563636"/>
              <a:ext cx="3887999" cy="601644"/>
            </a:xfrm>
            <a:prstGeom prst="rect">
              <a:avLst/>
            </a:prstGeom>
            <a:solidFill>
              <a:srgbClr val="D4D8DE">
                <a:alpha val="80000"/>
              </a:srgbClr>
            </a:solidFill>
          </p:spPr>
          <p:txBody>
            <a:bodyPr wrap="square" anchor="ctr">
              <a:noAutofit/>
            </a:bodyPr>
            <a:lstStyle/>
            <a:p>
              <a:pPr algn="ctr" defTabSz="1042988" fontAlgn="ctr">
                <a:lnSpc>
                  <a:spcPct val="8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ru-RU" altLang="ru-RU" sz="1200" i="0" dirty="0" smtClean="0">
                  <a:solidFill>
                    <a:srgbClr val="59595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Общий бюджетный эффект до 2030 г.</a:t>
              </a:r>
              <a:endParaRPr lang="ru-RU" altLang="ru-RU" sz="1200" i="0" dirty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11993" y="1563638"/>
              <a:ext cx="3887999" cy="28077"/>
            </a:xfrm>
            <a:prstGeom prst="rect">
              <a:avLst/>
            </a:prstGeom>
            <a:solidFill>
              <a:srgbClr val="E2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611559" y="1563638"/>
              <a:ext cx="270030" cy="200548"/>
            </a:xfrm>
            <a:prstGeom prst="rect">
              <a:avLst/>
            </a:prstGeom>
            <a:solidFill>
              <a:srgbClr val="E2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57" name="Группа 60"/>
          <p:cNvGrpSpPr/>
          <p:nvPr/>
        </p:nvGrpSpPr>
        <p:grpSpPr>
          <a:xfrm>
            <a:off x="6429900" y="1411589"/>
            <a:ext cx="2664304" cy="720000"/>
            <a:chOff x="611559" y="1563638"/>
            <a:chExt cx="3786539" cy="601644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611992" y="1563638"/>
              <a:ext cx="3786106" cy="601644"/>
            </a:xfrm>
            <a:prstGeom prst="rect">
              <a:avLst/>
            </a:prstGeom>
            <a:solidFill>
              <a:srgbClr val="D4D8DE">
                <a:alpha val="80000"/>
              </a:srgbClr>
            </a:solidFill>
          </p:spPr>
          <p:txBody>
            <a:bodyPr wrap="square" anchor="ctr">
              <a:noAutofit/>
            </a:bodyPr>
            <a:lstStyle/>
            <a:p>
              <a:pPr algn="ctr" defTabSz="1042988" fontAlgn="ctr">
                <a:lnSpc>
                  <a:spcPct val="8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ru-RU" altLang="ru-RU" sz="1200" i="0" dirty="0" smtClean="0">
                  <a:solidFill>
                    <a:srgbClr val="59595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Суммарный эффект на </a:t>
              </a:r>
              <a:r>
                <a:rPr lang="ru-RU" altLang="ru-RU" sz="1200" i="0" dirty="0" err="1" smtClean="0">
                  <a:solidFill>
                    <a:srgbClr val="59595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валовый</a:t>
              </a:r>
              <a:r>
                <a:rPr lang="ru-RU" altLang="ru-RU" sz="1200" i="0" dirty="0" smtClean="0">
                  <a:solidFill>
                    <a:srgbClr val="59595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выпуск экономики РФ </a:t>
              </a:r>
              <a:endParaRPr lang="ru-RU" altLang="ru-RU" sz="1200" i="0" dirty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611992" y="1563638"/>
              <a:ext cx="3786106" cy="28077"/>
            </a:xfrm>
            <a:prstGeom prst="rect">
              <a:avLst/>
            </a:prstGeom>
            <a:solidFill>
              <a:srgbClr val="E2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611559" y="1563638"/>
              <a:ext cx="255818" cy="200548"/>
            </a:xfrm>
            <a:prstGeom prst="rect">
              <a:avLst/>
            </a:prstGeom>
            <a:solidFill>
              <a:srgbClr val="E2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2792850" y="1411590"/>
            <a:ext cx="3528000" cy="720001"/>
            <a:chOff x="611559" y="1563638"/>
            <a:chExt cx="3888433" cy="601646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611992" y="1563639"/>
              <a:ext cx="3888000" cy="601645"/>
            </a:xfrm>
            <a:prstGeom prst="rect">
              <a:avLst/>
            </a:prstGeom>
            <a:solidFill>
              <a:srgbClr val="D4D8DE">
                <a:alpha val="80000"/>
              </a:srgbClr>
            </a:solidFill>
          </p:spPr>
          <p:txBody>
            <a:bodyPr wrap="square" anchor="ctr">
              <a:noAutofit/>
            </a:bodyPr>
            <a:lstStyle/>
            <a:p>
              <a:pPr algn="ctr" defTabSz="1042988" font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altLang="ru-RU" sz="1200" i="0" dirty="0" smtClean="0">
                  <a:solidFill>
                    <a:srgbClr val="59595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Совокупный прирост ВВП (за счет агломерационных эффектов)</a:t>
              </a:r>
            </a:p>
            <a:p>
              <a:pPr algn="ctr" defTabSz="1042988" font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altLang="ru-RU" sz="1200" i="0" dirty="0" smtClean="0">
                  <a:solidFill>
                    <a:srgbClr val="59595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в период 2019-2030 гг.</a:t>
              </a:r>
              <a:endParaRPr lang="ru-RU" altLang="ru-RU" sz="1200" i="0" dirty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611992" y="1563638"/>
              <a:ext cx="3888000" cy="28077"/>
            </a:xfrm>
            <a:prstGeom prst="rect">
              <a:avLst/>
            </a:prstGeom>
            <a:solidFill>
              <a:srgbClr val="E2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611559" y="1563638"/>
              <a:ext cx="198389" cy="200548"/>
            </a:xfrm>
            <a:prstGeom prst="rect">
              <a:avLst/>
            </a:prstGeom>
            <a:solidFill>
              <a:srgbClr val="E2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02728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Номер слайда 6"/>
          <p:cNvSpPr>
            <a:spLocks noGrp="1"/>
          </p:cNvSpPr>
          <p:nvPr>
            <p:ph type="sldNum" sz="quarter" idx="16"/>
          </p:nvPr>
        </p:nvSpPr>
        <p:spPr>
          <a:xfrm>
            <a:off x="3588" y="6494464"/>
            <a:ext cx="425008" cy="365125"/>
          </a:xfrm>
        </p:spPr>
        <p:txBody>
          <a:bodyPr/>
          <a:lstStyle/>
          <a:p>
            <a:pPr algn="ctr">
              <a:defRPr/>
            </a:pPr>
            <a:fld id="{E9F0AC22-219C-4DD6-A83A-B8DDA96B09E6}" type="slidenum">
              <a:rPr lang="en-US" sz="1400" b="1" smtClean="0"/>
              <a:pPr algn="ctr">
                <a:defRPr/>
              </a:pPr>
              <a:t>13</a:t>
            </a:fld>
            <a:endParaRPr lang="en-US" sz="1400" b="1" dirty="0"/>
          </a:p>
        </p:txBody>
      </p:sp>
      <p:sp>
        <p:nvSpPr>
          <p:cNvPr id="47" name="Нижний колонтитул 7"/>
          <p:cNvSpPr>
            <a:spLocks noGrp="1"/>
          </p:cNvSpPr>
          <p:nvPr>
            <p:ph type="ftr" sz="quarter" idx="17"/>
          </p:nvPr>
        </p:nvSpPr>
        <p:spPr>
          <a:xfrm>
            <a:off x="295692" y="6494464"/>
            <a:ext cx="6497637" cy="365125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|</a:t>
            </a:r>
            <a:r>
              <a:rPr lang="ru-RU" dirty="0" smtClean="0"/>
              <a:t>08</a:t>
            </a:r>
            <a:r>
              <a:rPr lang="en-US" dirty="0" smtClean="0"/>
              <a:t>.06.2015| </a:t>
            </a:r>
            <a:r>
              <a:rPr lang="ru-RU" dirty="0" smtClean="0">
                <a:solidFill>
                  <a:srgbClr val="E21A1A"/>
                </a:solidFill>
              </a:rPr>
              <a:t>Свердловская железная дорога</a:t>
            </a:r>
            <a:endParaRPr lang="en-US" dirty="0" smtClean="0">
              <a:solidFill>
                <a:srgbClr val="E21A1A"/>
              </a:solidFill>
            </a:endParaRPr>
          </a:p>
        </p:txBody>
      </p:sp>
      <p:sp>
        <p:nvSpPr>
          <p:cNvPr id="5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Verdana" pitchFamily="34" charset="0"/>
                <a:ea typeface="+mn-ea"/>
                <a:cs typeface="+mn-cs"/>
                <a:sym typeface="GillSans-Normal" charset="-52"/>
              </a:rPr>
              <a:t>ЧЕЛОВЕЧЕСКИЙ КАПИТАЛ – КЛЮЧЕВОЙ АКТИВ КОМПАНИИ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r="785"/>
          <a:stretch>
            <a:fillRect/>
          </a:stretch>
        </p:blipFill>
        <p:spPr bwMode="auto">
          <a:xfrm>
            <a:off x="0" y="1071546"/>
            <a:ext cx="9020017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02728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Номер слайда 6"/>
          <p:cNvSpPr>
            <a:spLocks noGrp="1"/>
          </p:cNvSpPr>
          <p:nvPr>
            <p:ph type="sldNum" sz="quarter" idx="16"/>
          </p:nvPr>
        </p:nvSpPr>
        <p:spPr>
          <a:xfrm>
            <a:off x="3588" y="6494464"/>
            <a:ext cx="425008" cy="365125"/>
          </a:xfrm>
        </p:spPr>
        <p:txBody>
          <a:bodyPr/>
          <a:lstStyle/>
          <a:p>
            <a:pPr algn="ctr">
              <a:defRPr/>
            </a:pPr>
            <a:fld id="{E9F0AC22-219C-4DD6-A83A-B8DDA96B09E6}" type="slidenum">
              <a:rPr lang="en-US" sz="1400" b="1" smtClean="0"/>
              <a:pPr algn="ctr">
                <a:defRPr/>
              </a:pPr>
              <a:t>14</a:t>
            </a:fld>
            <a:endParaRPr lang="en-US" sz="1400" b="1" dirty="0"/>
          </a:p>
        </p:txBody>
      </p:sp>
      <p:sp>
        <p:nvSpPr>
          <p:cNvPr id="47" name="Нижний колонтитул 7"/>
          <p:cNvSpPr>
            <a:spLocks noGrp="1"/>
          </p:cNvSpPr>
          <p:nvPr>
            <p:ph type="ftr" sz="quarter" idx="17"/>
          </p:nvPr>
        </p:nvSpPr>
        <p:spPr>
          <a:xfrm>
            <a:off x="295692" y="6494464"/>
            <a:ext cx="6497637" cy="365125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|</a:t>
            </a:r>
            <a:r>
              <a:rPr lang="ru-RU" dirty="0" smtClean="0"/>
              <a:t>08</a:t>
            </a:r>
            <a:r>
              <a:rPr lang="en-US" dirty="0" smtClean="0"/>
              <a:t>.06.2015| </a:t>
            </a:r>
            <a:r>
              <a:rPr lang="ru-RU" dirty="0" smtClean="0">
                <a:solidFill>
                  <a:srgbClr val="E21A1A"/>
                </a:solidFill>
              </a:rPr>
              <a:t>Свердловская железная дорога</a:t>
            </a:r>
            <a:endParaRPr lang="en-US" dirty="0" smtClean="0">
              <a:solidFill>
                <a:srgbClr val="E21A1A"/>
              </a:solidFill>
            </a:endParaRPr>
          </a:p>
        </p:txBody>
      </p:sp>
      <p:sp>
        <p:nvSpPr>
          <p:cNvPr id="35" name="Пятиугольник 34"/>
          <p:cNvSpPr/>
          <p:nvPr/>
        </p:nvSpPr>
        <p:spPr>
          <a:xfrm rot="16200000">
            <a:off x="93125" y="2750069"/>
            <a:ext cx="5728778" cy="1657350"/>
          </a:xfrm>
          <a:prstGeom prst="homePlate">
            <a:avLst>
              <a:gd name="adj" fmla="val 1147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ятиугольник 35"/>
          <p:cNvSpPr/>
          <p:nvPr/>
        </p:nvSpPr>
        <p:spPr>
          <a:xfrm rot="16200000">
            <a:off x="1864774" y="2750068"/>
            <a:ext cx="5728780" cy="1657350"/>
          </a:xfrm>
          <a:prstGeom prst="homePlate">
            <a:avLst>
              <a:gd name="adj" fmla="val 1147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ятиугольник 36"/>
          <p:cNvSpPr/>
          <p:nvPr/>
        </p:nvSpPr>
        <p:spPr>
          <a:xfrm rot="16200000">
            <a:off x="3607849" y="2750069"/>
            <a:ext cx="5728779" cy="1657350"/>
          </a:xfrm>
          <a:prstGeom prst="homePlate">
            <a:avLst>
              <a:gd name="adj" fmla="val 1147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ятиугольник 37"/>
          <p:cNvSpPr/>
          <p:nvPr/>
        </p:nvSpPr>
        <p:spPr>
          <a:xfrm rot="16200000">
            <a:off x="5346428" y="2765679"/>
            <a:ext cx="5758411" cy="1655763"/>
          </a:xfrm>
          <a:prstGeom prst="homePlate">
            <a:avLst>
              <a:gd name="adj" fmla="val 1147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>
            <a:normAutofit fontScale="90000"/>
          </a:bodyPr>
          <a:lstStyle/>
          <a:p>
            <a:r>
              <a:rPr lang="ru-RU" smtClean="0">
                <a:cs typeface="Arial" charset="0"/>
              </a:rPr>
              <a:t>Обучение и развитие персонала</a:t>
            </a:r>
          </a:p>
        </p:txBody>
      </p:sp>
      <p:sp>
        <p:nvSpPr>
          <p:cNvPr id="40" name="Пятиугольник 39"/>
          <p:cNvSpPr/>
          <p:nvPr/>
        </p:nvSpPr>
        <p:spPr>
          <a:xfrm>
            <a:off x="114300" y="2178052"/>
            <a:ext cx="1847850" cy="664633"/>
          </a:xfrm>
          <a:prstGeom prst="homePlate">
            <a:avLst>
              <a:gd name="adj" fmla="val 39921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lnSpc>
                <a:spcPct val="90000"/>
              </a:lnSpc>
            </a:pPr>
            <a:r>
              <a:rPr lang="ru-RU" sz="1100" b="1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Дополнительное профессиональное образование</a:t>
            </a:r>
          </a:p>
        </p:txBody>
      </p:sp>
      <p:sp>
        <p:nvSpPr>
          <p:cNvPr id="41" name="Пятиугольник 40"/>
          <p:cNvSpPr/>
          <p:nvPr/>
        </p:nvSpPr>
        <p:spPr>
          <a:xfrm>
            <a:off x="114300" y="2935818"/>
            <a:ext cx="1847850" cy="662516"/>
          </a:xfrm>
          <a:prstGeom prst="homePlate">
            <a:avLst>
              <a:gd name="adj" fmla="val 3744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lnSpc>
                <a:spcPct val="90000"/>
              </a:lnSpc>
            </a:pPr>
            <a:r>
              <a:rPr lang="ru-RU" sz="1100" b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Высшее </a:t>
            </a:r>
          </a:p>
          <a:p>
            <a:pPr>
              <a:lnSpc>
                <a:spcPct val="90000"/>
              </a:lnSpc>
            </a:pPr>
            <a:r>
              <a:rPr lang="ru-RU" sz="1100" b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образование</a:t>
            </a:r>
          </a:p>
        </p:txBody>
      </p:sp>
      <p:sp>
        <p:nvSpPr>
          <p:cNvPr id="42" name="Пятиугольник 41"/>
          <p:cNvSpPr/>
          <p:nvPr/>
        </p:nvSpPr>
        <p:spPr>
          <a:xfrm>
            <a:off x="114300" y="3644901"/>
            <a:ext cx="1847850" cy="664633"/>
          </a:xfrm>
          <a:prstGeom prst="homePlate">
            <a:avLst>
              <a:gd name="adj" fmla="val 38333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lnSpc>
                <a:spcPct val="90000"/>
              </a:lnSpc>
            </a:pPr>
            <a:r>
              <a:rPr lang="ru-RU" sz="1100" b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Среднее</a:t>
            </a:r>
          </a:p>
          <a:p>
            <a:pPr>
              <a:lnSpc>
                <a:spcPct val="90000"/>
              </a:lnSpc>
            </a:pPr>
            <a:r>
              <a:rPr lang="ru-RU" sz="1100" b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профессиональное образование</a:t>
            </a:r>
          </a:p>
        </p:txBody>
      </p:sp>
      <p:sp>
        <p:nvSpPr>
          <p:cNvPr id="43" name="Пятиугольник 42"/>
          <p:cNvSpPr/>
          <p:nvPr/>
        </p:nvSpPr>
        <p:spPr>
          <a:xfrm>
            <a:off x="114300" y="4508501"/>
            <a:ext cx="1847850" cy="664633"/>
          </a:xfrm>
          <a:prstGeom prst="homePlate">
            <a:avLst>
              <a:gd name="adj" fmla="val 37905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lnSpc>
                <a:spcPct val="90000"/>
              </a:lnSpc>
            </a:pPr>
            <a:r>
              <a:rPr lang="ru-RU" sz="1100" b="1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Профессиональное обучение</a:t>
            </a:r>
          </a:p>
        </p:txBody>
      </p:sp>
      <p:sp>
        <p:nvSpPr>
          <p:cNvPr id="45" name="Пятиугольник 44"/>
          <p:cNvSpPr/>
          <p:nvPr/>
        </p:nvSpPr>
        <p:spPr>
          <a:xfrm>
            <a:off x="123825" y="5433484"/>
            <a:ext cx="1847850" cy="565149"/>
          </a:xfrm>
          <a:prstGeom prst="homePlate">
            <a:avLst>
              <a:gd name="adj" fmla="val 38761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lnSpc>
                <a:spcPct val="90000"/>
              </a:lnSpc>
            </a:pPr>
            <a:r>
              <a:rPr lang="ru-RU" sz="1100" b="1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Техническая учеба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130426" y="6055785"/>
            <a:ext cx="1655763" cy="383116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b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Рабочие кадры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886200" y="6055785"/>
            <a:ext cx="1657350" cy="383116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b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Специалисты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643563" y="6055785"/>
            <a:ext cx="1655762" cy="383116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b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Руководители среднего звена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400926" y="6040968"/>
            <a:ext cx="1655763" cy="385233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b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Руководители (менеджеры)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128839" y="5448301"/>
            <a:ext cx="3417887" cy="531284"/>
          </a:xfrm>
          <a:prstGeom prst="rect">
            <a:avLst/>
          </a:prstGeom>
          <a:solidFill>
            <a:srgbClr val="C00000"/>
          </a:solidFill>
          <a:ln w="12700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Структурные подразделения </a:t>
            </a:r>
          </a:p>
          <a:p>
            <a:pPr algn="ctr"/>
            <a:r>
              <a:rPr lang="ru-RU" sz="11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филиалов ОАО «РЖД»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124076" y="4381501"/>
            <a:ext cx="1655763" cy="472017"/>
          </a:xfrm>
          <a:prstGeom prst="rect">
            <a:avLst/>
          </a:prstGeom>
          <a:solidFill>
            <a:srgbClr val="C00000"/>
          </a:solidFill>
          <a:ln w="12700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lnSpc>
                <a:spcPct val="90000"/>
              </a:lnSpc>
            </a:pPr>
            <a:r>
              <a:rPr lang="ru-RU" sz="10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Учебные центры </a:t>
            </a:r>
            <a:br>
              <a:rPr lang="ru-RU" sz="1000" b="1">
                <a:solidFill>
                  <a:schemeClr val="bg1"/>
                </a:solidFill>
                <a:latin typeface="Verdana" pitchFamily="34" charset="0"/>
                <a:cs typeface="Arial" charset="0"/>
              </a:rPr>
            </a:br>
            <a:r>
              <a:rPr lang="ru-RU" sz="10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ОАО «РЖД»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124076" y="4851400"/>
            <a:ext cx="1655763" cy="5842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lnSpc>
                <a:spcPct val="90000"/>
              </a:lnSpc>
            </a:pPr>
            <a:r>
              <a:rPr lang="ru-RU" sz="10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Техникумы, коллежи, училища лицеи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890963" y="3790952"/>
            <a:ext cx="1655762" cy="628649"/>
          </a:xfrm>
          <a:prstGeom prst="rect">
            <a:avLst/>
          </a:prstGeom>
          <a:solidFill>
            <a:srgbClr val="C00000"/>
          </a:solidFill>
          <a:ln w="12700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Техникумы и колледжи ж.д. транспорта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890964" y="3200401"/>
            <a:ext cx="4300537" cy="529167"/>
          </a:xfrm>
          <a:prstGeom prst="rect">
            <a:avLst/>
          </a:prstGeom>
          <a:solidFill>
            <a:srgbClr val="C00000"/>
          </a:solidFill>
          <a:ln w="12700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Вузы железнодорожного транспорта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886201" y="2260601"/>
            <a:ext cx="1655763" cy="859367"/>
          </a:xfrm>
          <a:prstGeom prst="rect">
            <a:avLst/>
          </a:prstGeom>
          <a:solidFill>
            <a:srgbClr val="C00000"/>
          </a:solidFill>
          <a:ln w="12700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Вузы и техникумы ж.д.транспорта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653088" y="2260601"/>
            <a:ext cx="1655762" cy="859367"/>
          </a:xfrm>
          <a:prstGeom prst="rect">
            <a:avLst/>
          </a:prstGeom>
          <a:solidFill>
            <a:srgbClr val="C00000"/>
          </a:solidFill>
          <a:ln w="12700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Вузы </a:t>
            </a:r>
          </a:p>
          <a:p>
            <a:pPr algn="ctr"/>
            <a:r>
              <a:rPr lang="ru-RU" sz="11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железнодорож-ного транспорта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399338" y="2260601"/>
            <a:ext cx="1655762" cy="85936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Вузы, другие провайдеры образовательных услуг</a:t>
            </a:r>
          </a:p>
        </p:txBody>
      </p:sp>
      <p:sp>
        <p:nvSpPr>
          <p:cNvPr id="60" name="Пятиугольник 59"/>
          <p:cNvSpPr/>
          <p:nvPr/>
        </p:nvSpPr>
        <p:spPr>
          <a:xfrm>
            <a:off x="114300" y="1056218"/>
            <a:ext cx="1847850" cy="664633"/>
          </a:xfrm>
          <a:prstGeom prst="homePlate">
            <a:avLst>
              <a:gd name="adj" fmla="val 37905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lnSpc>
                <a:spcPct val="90000"/>
              </a:lnSpc>
            </a:pPr>
            <a:r>
              <a:rPr lang="ru-RU" sz="1100" b="1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Бизнес-образование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399338" y="1471085"/>
            <a:ext cx="1655762" cy="713316"/>
          </a:xfrm>
          <a:prstGeom prst="rect">
            <a:avLst/>
          </a:prstGeom>
          <a:solidFill>
            <a:srgbClr val="C00000"/>
          </a:solidFill>
          <a:ln w="12700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Корпоративный университет </a:t>
            </a:r>
            <a:br>
              <a:rPr lang="ru-RU" sz="1100" b="1">
                <a:solidFill>
                  <a:schemeClr val="bg1"/>
                </a:solidFill>
                <a:latin typeface="Verdana" pitchFamily="34" charset="0"/>
                <a:cs typeface="Arial" charset="0"/>
              </a:rPr>
            </a:br>
            <a:r>
              <a:rPr lang="ru-RU" sz="11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ОАО «РЖД»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399338" y="952501"/>
            <a:ext cx="1655762" cy="4953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 sz="11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Вузы и бизнес-школы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8247064" y="3194051"/>
            <a:ext cx="808037" cy="52916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Вузы</a:t>
            </a:r>
          </a:p>
        </p:txBody>
      </p:sp>
    </p:spTree>
    <p:extLst>
      <p:ext uri="{BB962C8B-B14F-4D97-AF65-F5344CB8AC3E}">
        <p14:creationId xmlns:p14="http://schemas.microsoft.com/office/powerpoint/2010/main" xmlns="" val="4002728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Заголовок 3"/>
          <p:cNvSpPr txBox="1">
            <a:spLocks/>
          </p:cNvSpPr>
          <p:nvPr/>
        </p:nvSpPr>
        <p:spPr bwMode="auto">
          <a:xfrm>
            <a:off x="0" y="0"/>
            <a:ext cx="9144000" cy="75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hangingPunct="0">
              <a:defRPr sz="2200" b="1">
                <a:latin typeface="RussianRail G Pro" pitchFamily="50" charset="-52"/>
                <a:ea typeface="Verdana" pitchFamily="34" charset="0"/>
                <a:cs typeface="Verdana" pitchFamily="34" charset="0"/>
              </a:defRPr>
            </a:lvl1pPr>
            <a:lvl2pPr marL="0" lvl="1"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latin typeface="RussianRail G Pro" pitchFamily="50" charset="-52"/>
                <a:ea typeface="Verdana" pitchFamily="34" charset="0"/>
                <a:cs typeface="Verdana" pitchFamily="34" charset="0"/>
              </a:defRPr>
            </a:lvl2pPr>
          </a:lstStyle>
          <a:p>
            <a:r>
              <a:rPr lang="ru-RU" sz="2000" dirty="0" smtClean="0"/>
              <a:t>РАЗВИТИЕ ТРАНЗИТНЫХ НАПРАВЛЕНИЙ</a:t>
            </a:r>
          </a:p>
        </p:txBody>
      </p:sp>
      <p:pic>
        <p:nvPicPr>
          <p:cNvPr id="25" name="Picture 2" descr="C:\Users\КурскаяАС\Desktop\Распоряжение пр офис Вена-Братислава\Карты\В165.11 Север-Юг и Запад-Восток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082675"/>
            <a:ext cx="9144000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6"/>
          <p:cNvSpPr>
            <a:spLocks noGrp="1"/>
          </p:cNvSpPr>
          <p:nvPr>
            <p:ph type="sldNum" sz="quarter" idx="16"/>
          </p:nvPr>
        </p:nvSpPr>
        <p:spPr>
          <a:xfrm>
            <a:off x="3588" y="6494464"/>
            <a:ext cx="425008" cy="365125"/>
          </a:xfrm>
        </p:spPr>
        <p:txBody>
          <a:bodyPr/>
          <a:lstStyle/>
          <a:p>
            <a:pPr algn="ctr">
              <a:defRPr/>
            </a:pPr>
            <a:fld id="{E9F0AC22-219C-4DD6-A83A-B8DDA96B09E6}" type="slidenum">
              <a:rPr lang="en-US" sz="1400" b="1" smtClean="0"/>
              <a:pPr algn="ctr">
                <a:defRPr/>
              </a:pPr>
              <a:t>15</a:t>
            </a:fld>
            <a:endParaRPr lang="en-US" sz="1400" b="1" dirty="0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17"/>
          </p:nvPr>
        </p:nvSpPr>
        <p:spPr>
          <a:xfrm>
            <a:off x="295692" y="6494464"/>
            <a:ext cx="6497637" cy="365125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|</a:t>
            </a:r>
            <a:r>
              <a:rPr lang="ru-RU" dirty="0" smtClean="0"/>
              <a:t>08</a:t>
            </a:r>
            <a:r>
              <a:rPr lang="en-US" dirty="0" smtClean="0"/>
              <a:t>.06.2015| </a:t>
            </a:r>
            <a:r>
              <a:rPr lang="ru-RU" dirty="0" smtClean="0">
                <a:solidFill>
                  <a:srgbClr val="E21A1A"/>
                </a:solidFill>
              </a:rPr>
              <a:t>Свердловская железная дорога</a:t>
            </a:r>
            <a:endParaRPr lang="en-US" dirty="0" smtClean="0">
              <a:solidFill>
                <a:srgbClr val="E21A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728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6" descr="Интерактивная карта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711201"/>
            <a:ext cx="9144000" cy="5815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Заголовок 3"/>
          <p:cNvSpPr txBox="1">
            <a:spLocks/>
          </p:cNvSpPr>
          <p:nvPr/>
        </p:nvSpPr>
        <p:spPr bwMode="auto">
          <a:xfrm>
            <a:off x="4" y="0"/>
            <a:ext cx="914603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200" b="1">
                <a:latin typeface="+mj-lt"/>
                <a:ea typeface="+mj-ea"/>
                <a:cs typeface="+mj-cs"/>
              </a:defRPr>
            </a:lvl1pPr>
            <a:lvl2pPr marL="0" lvl="1"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latin typeface="RussianRail G Pro" pitchFamily="50" charset="-52"/>
                <a:ea typeface="Verdana" pitchFamily="34" charset="0"/>
                <a:cs typeface="Verdana" pitchFamily="34" charset="0"/>
              </a:defRPr>
            </a:lvl2pPr>
          </a:lstStyle>
          <a:p>
            <a:pPr lvl="1"/>
            <a:r>
              <a:rPr lang="ru-RU" sz="2000" dirty="0"/>
              <a:t>ОАО «РОССИЙСКИЕ ЖЕЛЕЗНЫЕ ДОРОГИ</a:t>
            </a:r>
            <a:r>
              <a:rPr lang="ru-RU" sz="2000" dirty="0" smtClean="0"/>
              <a:t>»</a:t>
            </a:r>
            <a:endParaRPr lang="en-US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747595"/>
            <a:ext cx="9144000" cy="5776027"/>
          </a:xfrm>
          <a:prstGeom prst="rect">
            <a:avLst/>
          </a:prstGeom>
          <a:solidFill>
            <a:schemeClr val="bg1">
              <a:alpha val="6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243" name="Диаграмма 242"/>
          <p:cNvGraphicFramePr/>
          <p:nvPr>
            <p:extLst>
              <p:ext uri="{D42A27DB-BD31-4B8C-83A1-F6EECF244321}">
                <p14:modId xmlns:p14="http://schemas.microsoft.com/office/powerpoint/2010/main" xmlns="" val="1522554821"/>
              </p:ext>
            </p:extLst>
          </p:nvPr>
        </p:nvGraphicFramePr>
        <p:xfrm>
          <a:off x="7196447" y="3146352"/>
          <a:ext cx="1330037" cy="97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44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409508" y="1667746"/>
            <a:ext cx="2208628" cy="1825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" name="TextBox 73"/>
          <p:cNvSpPr txBox="1">
            <a:spLocks noChangeArrowheads="1"/>
          </p:cNvSpPr>
          <p:nvPr/>
        </p:nvSpPr>
        <p:spPr bwMode="auto">
          <a:xfrm>
            <a:off x="3341520" y="955011"/>
            <a:ext cx="2412000" cy="493200"/>
          </a:xfrm>
          <a:prstGeom prst="rect">
            <a:avLst/>
          </a:prstGeom>
          <a:solidFill>
            <a:srgbClr val="CC0000"/>
          </a:solidFill>
          <a:ln w="12700" cap="rnd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defPPr>
              <a:defRPr lang="ru-RU"/>
            </a:defPPr>
            <a:lvl1pPr marL="0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2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5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06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FFF39D"/>
              </a:buClr>
            </a:pPr>
            <a:r>
              <a:rPr lang="ru-RU" sz="1600" b="1" dirty="0">
                <a:solidFill>
                  <a:prstClr val="white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Вклад в ВВП России</a:t>
            </a:r>
            <a:endParaRPr lang="en-US" sz="1600" b="1" dirty="0">
              <a:solidFill>
                <a:prstClr val="white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6" name="TextBox 73"/>
          <p:cNvSpPr txBox="1">
            <a:spLocks noChangeArrowheads="1"/>
          </p:cNvSpPr>
          <p:nvPr/>
        </p:nvSpPr>
        <p:spPr bwMode="auto">
          <a:xfrm>
            <a:off x="3344344" y="3422789"/>
            <a:ext cx="2412000" cy="492177"/>
          </a:xfrm>
          <a:prstGeom prst="rect">
            <a:avLst/>
          </a:prstGeom>
          <a:solidFill>
            <a:srgbClr val="CC0000"/>
          </a:solidFill>
          <a:ln w="12700" cap="rnd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eaLnBrk="1" latinLnBrk="0" hangingPunct="1">
              <a:buClr>
                <a:srgbClr val="FFF39D"/>
              </a:buClr>
              <a:defRPr sz="1600" b="1">
                <a:solidFill>
                  <a:prstClr val="white"/>
                </a:solidFill>
                <a:latin typeface="Cambria" pitchFamily="18" charset="0"/>
                <a:ea typeface="Verdana" pitchFamily="34" charset="0"/>
                <a:cs typeface="Verdana" pitchFamily="34" charset="0"/>
              </a:defRPr>
            </a:lvl1pPr>
            <a:lvl2pPr marL="457152" defTabSz="914303" eaLnBrk="1" latinLnBrk="0" hangingPunct="1">
              <a:defRPr sz="1800">
                <a:latin typeface="+mn-lt"/>
                <a:ea typeface="+mn-ea"/>
              </a:defRPr>
            </a:lvl2pPr>
            <a:lvl3pPr marL="914303" defTabSz="914303" eaLnBrk="1" latinLnBrk="0" hangingPunct="1">
              <a:defRPr sz="1800">
                <a:latin typeface="+mn-lt"/>
                <a:ea typeface="+mn-ea"/>
              </a:defRPr>
            </a:lvl3pPr>
            <a:lvl4pPr marL="1371455" defTabSz="914303" eaLnBrk="1" latinLnBrk="0" hangingPunct="1">
              <a:defRPr sz="1800">
                <a:latin typeface="+mn-lt"/>
                <a:ea typeface="+mn-ea"/>
              </a:defRPr>
            </a:lvl4pPr>
            <a:lvl5pPr marL="1828606" defTabSz="914303" eaLnBrk="1" latinLnBrk="0" hangingPunct="1">
              <a:defRPr sz="1800">
                <a:latin typeface="+mn-lt"/>
                <a:ea typeface="+mn-ea"/>
              </a:defRPr>
            </a:lvl5pPr>
            <a:lvl6pPr marL="2285758" defTabSz="914303">
              <a:defRPr sz="1800">
                <a:latin typeface="+mn-lt"/>
                <a:ea typeface="+mn-ea"/>
              </a:defRPr>
            </a:lvl6pPr>
            <a:lvl7pPr marL="2742909" defTabSz="914303">
              <a:defRPr sz="1800">
                <a:latin typeface="+mn-lt"/>
                <a:ea typeface="+mn-ea"/>
              </a:defRPr>
            </a:lvl7pPr>
            <a:lvl8pPr marL="3200061" defTabSz="914303">
              <a:defRPr sz="1800">
                <a:latin typeface="+mn-lt"/>
                <a:ea typeface="+mn-ea"/>
              </a:defRPr>
            </a:lvl8pPr>
            <a:lvl9pPr marL="3657212" defTabSz="914303">
              <a:defRPr sz="1800">
                <a:latin typeface="+mn-lt"/>
                <a:ea typeface="+mn-ea"/>
              </a:defRPr>
            </a:lvl9pPr>
          </a:lstStyle>
          <a:p>
            <a:r>
              <a:rPr lang="ru-RU" dirty="0"/>
              <a:t>Объемы закупок</a:t>
            </a:r>
          </a:p>
        </p:txBody>
      </p:sp>
      <p:sp>
        <p:nvSpPr>
          <p:cNvPr id="247" name="TextBox 73"/>
          <p:cNvSpPr txBox="1">
            <a:spLocks noChangeArrowheads="1"/>
          </p:cNvSpPr>
          <p:nvPr/>
        </p:nvSpPr>
        <p:spPr bwMode="auto">
          <a:xfrm>
            <a:off x="6333604" y="955011"/>
            <a:ext cx="2520000" cy="493200"/>
          </a:xfrm>
          <a:prstGeom prst="rect">
            <a:avLst/>
          </a:prstGeom>
          <a:solidFill>
            <a:srgbClr val="CC0000"/>
          </a:solidFill>
          <a:ln w="12700" cap="rnd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defPPr>
              <a:defRPr lang="ru-RU"/>
            </a:defPPr>
            <a:lvl1pPr marL="0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2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5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06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FFF39D"/>
              </a:buClr>
            </a:pPr>
            <a:r>
              <a:rPr lang="ru-RU" sz="1600" b="1" dirty="0" smtClean="0">
                <a:solidFill>
                  <a:prstClr val="white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Доля в грузообороте транспорта*</a:t>
            </a:r>
            <a:endParaRPr lang="ru-RU" sz="1600" b="1" dirty="0">
              <a:solidFill>
                <a:prstClr val="white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8" name="Прямоугольник 247"/>
          <p:cNvSpPr/>
          <p:nvPr/>
        </p:nvSpPr>
        <p:spPr>
          <a:xfrm>
            <a:off x="313166" y="1762647"/>
            <a:ext cx="2162071" cy="1190948"/>
          </a:xfrm>
          <a:prstGeom prst="rect">
            <a:avLst/>
          </a:prstGeom>
          <a:noFill/>
          <a:ln w="31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>
            <a:defPPr>
              <a:defRPr lang="ru-RU"/>
            </a:defPPr>
            <a:lvl1pPr marL="0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2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55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06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9" name="Прямоугольник 248"/>
          <p:cNvSpPr/>
          <p:nvPr/>
        </p:nvSpPr>
        <p:spPr>
          <a:xfrm>
            <a:off x="6635579" y="1333444"/>
            <a:ext cx="1839433" cy="5167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 defTabSz="914400"/>
            <a:r>
              <a:rPr lang="ru-RU" b="1" dirty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85,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4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%</a:t>
            </a:r>
          </a:p>
        </p:txBody>
      </p:sp>
      <p:sp>
        <p:nvSpPr>
          <p:cNvPr id="250" name="Прямоугольник 249"/>
          <p:cNvSpPr/>
          <p:nvPr/>
        </p:nvSpPr>
        <p:spPr>
          <a:xfrm>
            <a:off x="4015044" y="1333444"/>
            <a:ext cx="1240852" cy="5167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 defTabSz="914400"/>
            <a:r>
              <a:rPr lang="en-US" b="1" dirty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~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1,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6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%</a:t>
            </a:r>
          </a:p>
        </p:txBody>
      </p:sp>
      <p:sp>
        <p:nvSpPr>
          <p:cNvPr id="251" name="Прямоугольник 250"/>
          <p:cNvSpPr/>
          <p:nvPr/>
        </p:nvSpPr>
        <p:spPr>
          <a:xfrm>
            <a:off x="2905362" y="4016793"/>
            <a:ext cx="3157796" cy="738272"/>
          </a:xfrm>
          <a:prstGeom prst="rect">
            <a:avLst/>
          </a:prstGeom>
          <a:noFill/>
          <a:ln w="31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>
            <a:defPPr>
              <a:defRPr lang="ru-RU"/>
            </a:defPPr>
            <a:lvl1pPr marL="0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2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55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06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Дизельное топливо – 10% в </a:t>
            </a:r>
            <a:r>
              <a:rPr lang="ru-RU" sz="1400" dirty="0" smtClean="0">
                <a:solidFill>
                  <a:prstClr val="black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РФ</a:t>
            </a:r>
            <a:endParaRPr lang="ru-RU" sz="1400" dirty="0">
              <a:solidFill>
                <a:prstClr val="black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Электроэнергия </a:t>
            </a:r>
            <a:r>
              <a:rPr lang="ru-RU" sz="1400" dirty="0" smtClean="0">
                <a:solidFill>
                  <a:prstClr val="black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     –   5</a:t>
            </a:r>
            <a:r>
              <a:rPr lang="ru-RU" sz="1400" dirty="0">
                <a:solidFill>
                  <a:prstClr val="black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% в </a:t>
            </a:r>
            <a:r>
              <a:rPr lang="ru-RU" sz="1400" dirty="0" smtClean="0">
                <a:solidFill>
                  <a:prstClr val="black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РФ</a:t>
            </a:r>
            <a:endParaRPr lang="ru-RU" sz="1400" dirty="0">
              <a:solidFill>
                <a:prstClr val="black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Черные металлы </a:t>
            </a:r>
            <a:r>
              <a:rPr lang="ru-RU" sz="1400" dirty="0" smtClean="0">
                <a:solidFill>
                  <a:prstClr val="black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    –   2</a:t>
            </a:r>
            <a:r>
              <a:rPr lang="ru-RU" sz="1400" dirty="0">
                <a:solidFill>
                  <a:prstClr val="black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% в </a:t>
            </a:r>
            <a:r>
              <a:rPr lang="ru-RU" sz="1400" dirty="0" smtClean="0">
                <a:solidFill>
                  <a:prstClr val="black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РФ</a:t>
            </a:r>
            <a:endParaRPr lang="ru-RU" sz="1400" dirty="0">
              <a:solidFill>
                <a:prstClr val="black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2" name="Прямоугольник 251"/>
          <p:cNvSpPr/>
          <p:nvPr/>
        </p:nvSpPr>
        <p:spPr>
          <a:xfrm>
            <a:off x="318792" y="3150199"/>
            <a:ext cx="2426247" cy="4081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defPPr>
              <a:defRPr lang="ru-RU"/>
            </a:defPPr>
            <a:lvl1pPr marL="0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2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55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06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3,4 трлн. </a:t>
            </a:r>
            <a:r>
              <a:rPr lang="ru-RU" sz="1600" b="1" dirty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руб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3" name="TextBox 73"/>
          <p:cNvSpPr txBox="1">
            <a:spLocks noChangeArrowheads="1"/>
          </p:cNvSpPr>
          <p:nvPr/>
        </p:nvSpPr>
        <p:spPr bwMode="auto">
          <a:xfrm>
            <a:off x="6341095" y="2511776"/>
            <a:ext cx="2520000" cy="593089"/>
          </a:xfrm>
          <a:prstGeom prst="rect">
            <a:avLst/>
          </a:prstGeom>
          <a:solidFill>
            <a:srgbClr val="CC0000"/>
          </a:solidFill>
          <a:ln w="12700" cap="rnd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eaLnBrk="1" latinLnBrk="0" hangingPunct="1">
              <a:buClr>
                <a:srgbClr val="FFF39D"/>
              </a:buClr>
              <a:defRPr sz="1600" b="1">
                <a:solidFill>
                  <a:prstClr val="white"/>
                </a:solidFill>
                <a:latin typeface="Cambria" pitchFamily="18" charset="0"/>
                <a:ea typeface="Verdana" pitchFamily="34" charset="0"/>
                <a:cs typeface="Verdana" pitchFamily="34" charset="0"/>
              </a:defRPr>
            </a:lvl1pPr>
            <a:lvl2pPr marL="457152" defTabSz="914303" eaLnBrk="1" latinLnBrk="0" hangingPunct="1">
              <a:defRPr sz="1800">
                <a:latin typeface="+mn-lt"/>
                <a:ea typeface="+mn-ea"/>
              </a:defRPr>
            </a:lvl2pPr>
            <a:lvl3pPr marL="914303" defTabSz="914303" eaLnBrk="1" latinLnBrk="0" hangingPunct="1">
              <a:defRPr sz="1800">
                <a:latin typeface="+mn-lt"/>
                <a:ea typeface="+mn-ea"/>
              </a:defRPr>
            </a:lvl3pPr>
            <a:lvl4pPr marL="1371455" defTabSz="914303" eaLnBrk="1" latinLnBrk="0" hangingPunct="1">
              <a:defRPr sz="1800">
                <a:latin typeface="+mn-lt"/>
                <a:ea typeface="+mn-ea"/>
              </a:defRPr>
            </a:lvl4pPr>
            <a:lvl5pPr marL="1828606" defTabSz="914303" eaLnBrk="1" latinLnBrk="0" hangingPunct="1">
              <a:defRPr sz="1800">
                <a:latin typeface="+mn-lt"/>
                <a:ea typeface="+mn-ea"/>
              </a:defRPr>
            </a:lvl5pPr>
            <a:lvl6pPr marL="2285758" defTabSz="914303">
              <a:defRPr sz="1800">
                <a:latin typeface="+mn-lt"/>
                <a:ea typeface="+mn-ea"/>
              </a:defRPr>
            </a:lvl6pPr>
            <a:lvl7pPr marL="2742909" defTabSz="914303">
              <a:defRPr sz="1800">
                <a:latin typeface="+mn-lt"/>
                <a:ea typeface="+mn-ea"/>
              </a:defRPr>
            </a:lvl7pPr>
            <a:lvl8pPr marL="3200061" defTabSz="914303">
              <a:defRPr sz="1800">
                <a:latin typeface="+mn-lt"/>
                <a:ea typeface="+mn-ea"/>
              </a:defRPr>
            </a:lvl8pPr>
            <a:lvl9pPr marL="3657212" defTabSz="914303">
              <a:defRPr sz="1800">
                <a:latin typeface="+mn-lt"/>
                <a:ea typeface="+mn-ea"/>
              </a:defRPr>
            </a:lvl9pPr>
          </a:lstStyle>
          <a:p>
            <a:r>
              <a:rPr lang="ru-RU" dirty="0"/>
              <a:t>Доля в российских инвестициях</a:t>
            </a:r>
            <a:endParaRPr lang="en-US" dirty="0"/>
          </a:p>
        </p:txBody>
      </p:sp>
      <p:sp>
        <p:nvSpPr>
          <p:cNvPr id="254" name="Прямоугольник 253"/>
          <p:cNvSpPr/>
          <p:nvPr/>
        </p:nvSpPr>
        <p:spPr>
          <a:xfrm>
            <a:off x="6393370" y="3175328"/>
            <a:ext cx="1240852" cy="5167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 defTabSz="914400"/>
            <a:r>
              <a:rPr lang="ru-RU" b="1" dirty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3,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5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%</a:t>
            </a:r>
          </a:p>
        </p:txBody>
      </p:sp>
      <p:sp>
        <p:nvSpPr>
          <p:cNvPr id="255" name="Прямоугольник 254"/>
          <p:cNvSpPr/>
          <p:nvPr/>
        </p:nvSpPr>
        <p:spPr>
          <a:xfrm>
            <a:off x="145639" y="6211557"/>
            <a:ext cx="5119403" cy="312065"/>
          </a:xfrm>
          <a:prstGeom prst="rect">
            <a:avLst/>
          </a:prstGeom>
          <a:noFill/>
          <a:ln w="31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>
            <a:defPPr>
              <a:defRPr lang="ru-RU"/>
            </a:defPPr>
            <a:lvl1pPr marL="0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2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55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06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* без учета трубопроводного транспорта </a:t>
            </a:r>
          </a:p>
        </p:txBody>
      </p:sp>
      <p:sp>
        <p:nvSpPr>
          <p:cNvPr id="256" name="Прямоугольник 255"/>
          <p:cNvSpPr/>
          <p:nvPr/>
        </p:nvSpPr>
        <p:spPr>
          <a:xfrm>
            <a:off x="245247" y="4231349"/>
            <a:ext cx="2111922" cy="4081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defPPr>
              <a:defRPr lang="ru-RU"/>
            </a:defPPr>
            <a:lvl1pPr marL="0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2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55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06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7" name="Rectangle 15"/>
          <p:cNvSpPr>
            <a:spLocks noChangeArrowheads="1"/>
          </p:cNvSpPr>
          <p:nvPr/>
        </p:nvSpPr>
        <p:spPr bwMode="auto">
          <a:xfrm>
            <a:off x="59380" y="5636336"/>
            <a:ext cx="8989620" cy="642235"/>
          </a:xfrm>
          <a:prstGeom prst="roundRect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0" bIns="36000" anchor="ctr">
            <a:noAutofit/>
          </a:bodyPr>
          <a:lstStyle>
            <a:defPPr>
              <a:defRPr lang="ru-RU"/>
            </a:defPPr>
            <a:lvl1pPr marL="0" algn="l" defTabSz="914303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52" algn="l" defTabSz="914303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455" algn="l" defTabSz="914303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606" algn="l" defTabSz="914303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Каждый инвестированный ОАО «РЖД» рубль не просто возвращается в российскую экономику, а значимо влияет на рост национального благосостояния</a:t>
            </a:r>
            <a:endParaRPr lang="ru-RU" sz="1400" b="1" dirty="0">
              <a:solidFill>
                <a:prstClr val="black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8" name="Прямоугольник 257"/>
          <p:cNvSpPr/>
          <p:nvPr/>
        </p:nvSpPr>
        <p:spPr>
          <a:xfrm>
            <a:off x="6289828" y="2006737"/>
            <a:ext cx="2563776" cy="14401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2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55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06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i="1" dirty="0">
              <a:solidFill>
                <a:prstClr val="white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5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3022"/>
          <a:stretch>
            <a:fillRect/>
          </a:stretch>
        </p:blipFill>
        <p:spPr bwMode="auto">
          <a:xfrm>
            <a:off x="6289828" y="1805890"/>
            <a:ext cx="2432181" cy="24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0" name="TextBox 104"/>
          <p:cNvSpPr txBox="1"/>
          <p:nvPr/>
        </p:nvSpPr>
        <p:spPr>
          <a:xfrm>
            <a:off x="7178062" y="1985186"/>
            <a:ext cx="17235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2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5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06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 smtClean="0">
                <a:solidFill>
                  <a:srgbClr val="CC00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Железнодорожный транспорт</a:t>
            </a:r>
            <a:endParaRPr lang="ru-RU" sz="700" dirty="0">
              <a:solidFill>
                <a:srgbClr val="CC0000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61" name="Picture 3" descr="C:\Users\КевшинаОА\Pictures\деньги\canstock3391397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576" y="1491656"/>
            <a:ext cx="591629" cy="582909"/>
          </a:xfrm>
          <a:prstGeom prst="rect">
            <a:avLst/>
          </a:prstGeom>
          <a:noFill/>
        </p:spPr>
      </p:pic>
      <p:sp>
        <p:nvSpPr>
          <p:cNvPr id="262" name="TextBox 73"/>
          <p:cNvSpPr txBox="1">
            <a:spLocks noChangeArrowheads="1"/>
          </p:cNvSpPr>
          <p:nvPr/>
        </p:nvSpPr>
        <p:spPr bwMode="auto">
          <a:xfrm>
            <a:off x="325913" y="954762"/>
            <a:ext cx="2412000" cy="493701"/>
          </a:xfrm>
          <a:prstGeom prst="rect">
            <a:avLst/>
          </a:prstGeom>
          <a:solidFill>
            <a:srgbClr val="CC0000"/>
          </a:solidFill>
          <a:ln w="12700" cap="rnd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defPPr>
              <a:defRPr lang="ru-RU"/>
            </a:defPPr>
            <a:lvl1pPr marL="0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2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5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06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FFF39D"/>
              </a:buClr>
            </a:pPr>
            <a:r>
              <a:rPr lang="ru-RU" sz="1600" b="1" dirty="0" smtClean="0">
                <a:solidFill>
                  <a:prstClr val="white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Уплата налогов</a:t>
            </a:r>
          </a:p>
        </p:txBody>
      </p:sp>
      <p:sp>
        <p:nvSpPr>
          <p:cNvPr id="263" name="TextBox 73"/>
          <p:cNvSpPr txBox="1">
            <a:spLocks noChangeArrowheads="1"/>
          </p:cNvSpPr>
          <p:nvPr/>
        </p:nvSpPr>
        <p:spPr bwMode="auto">
          <a:xfrm>
            <a:off x="325997" y="2511775"/>
            <a:ext cx="2411837" cy="590187"/>
          </a:xfrm>
          <a:prstGeom prst="rect">
            <a:avLst/>
          </a:prstGeom>
          <a:solidFill>
            <a:srgbClr val="CC0000"/>
          </a:solidFill>
          <a:ln w="12700" cap="rnd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eaLnBrk="1" latinLnBrk="0" hangingPunct="1">
              <a:buClr>
                <a:srgbClr val="FFF39D"/>
              </a:buClr>
              <a:defRPr sz="1600" b="1">
                <a:solidFill>
                  <a:prstClr val="white"/>
                </a:solidFill>
                <a:latin typeface="Cambria" pitchFamily="18" charset="0"/>
                <a:ea typeface="Verdana" pitchFamily="34" charset="0"/>
                <a:cs typeface="Verdana" pitchFamily="34" charset="0"/>
              </a:defRPr>
            </a:lvl1pPr>
            <a:lvl2pPr marL="457152" defTabSz="914303" eaLnBrk="1" latinLnBrk="0" hangingPunct="1">
              <a:defRPr sz="1800">
                <a:latin typeface="+mn-lt"/>
                <a:ea typeface="+mn-ea"/>
              </a:defRPr>
            </a:lvl2pPr>
            <a:lvl3pPr marL="914303" defTabSz="914303" eaLnBrk="1" latinLnBrk="0" hangingPunct="1">
              <a:defRPr sz="1800">
                <a:latin typeface="+mn-lt"/>
                <a:ea typeface="+mn-ea"/>
              </a:defRPr>
            </a:lvl3pPr>
            <a:lvl4pPr marL="1371455" defTabSz="914303" eaLnBrk="1" latinLnBrk="0" hangingPunct="1">
              <a:defRPr sz="1800">
                <a:latin typeface="+mn-lt"/>
                <a:ea typeface="+mn-ea"/>
              </a:defRPr>
            </a:lvl4pPr>
            <a:lvl5pPr marL="1828606" defTabSz="914303" eaLnBrk="1" latinLnBrk="0" hangingPunct="1">
              <a:defRPr sz="1800">
                <a:latin typeface="+mn-lt"/>
                <a:ea typeface="+mn-ea"/>
              </a:defRPr>
            </a:lvl5pPr>
            <a:lvl6pPr marL="2285758" defTabSz="914303">
              <a:defRPr sz="1800">
                <a:latin typeface="+mn-lt"/>
                <a:ea typeface="+mn-ea"/>
              </a:defRPr>
            </a:lvl6pPr>
            <a:lvl7pPr marL="2742909" defTabSz="914303">
              <a:defRPr sz="1800">
                <a:latin typeface="+mn-lt"/>
                <a:ea typeface="+mn-ea"/>
              </a:defRPr>
            </a:lvl7pPr>
            <a:lvl8pPr marL="3200061" defTabSz="914303">
              <a:defRPr sz="1800">
                <a:latin typeface="+mn-lt"/>
                <a:ea typeface="+mn-ea"/>
              </a:defRPr>
            </a:lvl8pPr>
            <a:lvl9pPr marL="3657212" defTabSz="914303">
              <a:defRPr sz="1800">
                <a:latin typeface="+mn-lt"/>
                <a:ea typeface="+mn-ea"/>
              </a:defRPr>
            </a:lvl9pPr>
          </a:lstStyle>
          <a:p>
            <a:r>
              <a:rPr lang="ru-RU" dirty="0" smtClean="0"/>
              <a:t>Инвестиции ОАО «РЖД»</a:t>
            </a:r>
            <a:endParaRPr lang="ru-RU" dirty="0"/>
          </a:p>
        </p:txBody>
      </p:sp>
      <p:sp>
        <p:nvSpPr>
          <p:cNvPr id="264" name="Прямоугольник 263"/>
          <p:cNvSpPr/>
          <p:nvPr/>
        </p:nvSpPr>
        <p:spPr>
          <a:xfrm>
            <a:off x="392954" y="1445397"/>
            <a:ext cx="2691209" cy="8906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defPPr>
              <a:defRPr lang="ru-RU"/>
            </a:defPPr>
            <a:lvl1pPr marL="0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2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55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06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~ 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1,3%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о</a:t>
            </a: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т консолидированного бюджета страны</a:t>
            </a:r>
            <a:endParaRPr lang="ru-RU" sz="1600" b="1" dirty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7" name="Прямоугольник 266"/>
          <p:cNvSpPr/>
          <p:nvPr/>
        </p:nvSpPr>
        <p:spPr>
          <a:xfrm>
            <a:off x="6023571" y="4005119"/>
            <a:ext cx="3157796" cy="635352"/>
          </a:xfrm>
          <a:prstGeom prst="rect">
            <a:avLst/>
          </a:prstGeom>
          <a:noFill/>
          <a:ln w="31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>
            <a:defPPr>
              <a:defRPr lang="ru-RU"/>
            </a:defPPr>
            <a:lvl1pPr marL="0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2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55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06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В Компании занято около </a:t>
            </a:r>
            <a:r>
              <a:rPr lang="ru-RU" sz="1100" b="1" dirty="0" smtClean="0">
                <a:solidFill>
                  <a:srgbClr val="FF00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1,5% </a:t>
            </a:r>
            <a:r>
              <a:rPr lang="ru-RU" sz="1100" b="1" dirty="0" smtClean="0">
                <a:solidFill>
                  <a:prstClr val="black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трудоспособного населения России </a:t>
            </a:r>
            <a:endParaRPr lang="ru-RU" sz="1100" b="1" dirty="0">
              <a:solidFill>
                <a:prstClr val="black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8" name="TextBox 25"/>
          <p:cNvSpPr txBox="1"/>
          <p:nvPr/>
        </p:nvSpPr>
        <p:spPr>
          <a:xfrm>
            <a:off x="78017" y="3506583"/>
            <a:ext cx="290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2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5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06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Приобретено: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4500 </a:t>
            </a:r>
            <a:r>
              <a:rPr lang="ru-RU" sz="1200" b="1" dirty="0" smtClean="0">
                <a:solidFill>
                  <a:prstClr val="black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локомотивов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6500</a:t>
            </a:r>
            <a:r>
              <a:rPr lang="ru-RU" sz="1200" b="1" dirty="0" smtClean="0">
                <a:solidFill>
                  <a:prstClr val="black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 пригородных поездов</a:t>
            </a:r>
          </a:p>
        </p:txBody>
      </p:sp>
      <p:sp>
        <p:nvSpPr>
          <p:cNvPr id="31" name="Номер слайда 6"/>
          <p:cNvSpPr>
            <a:spLocks noGrp="1"/>
          </p:cNvSpPr>
          <p:nvPr>
            <p:ph type="sldNum" sz="quarter" idx="16"/>
          </p:nvPr>
        </p:nvSpPr>
        <p:spPr>
          <a:xfrm>
            <a:off x="3588" y="6494464"/>
            <a:ext cx="425008" cy="365125"/>
          </a:xfrm>
        </p:spPr>
        <p:txBody>
          <a:bodyPr/>
          <a:lstStyle/>
          <a:p>
            <a:pPr algn="ctr">
              <a:defRPr/>
            </a:pPr>
            <a:fld id="{E9F0AC22-219C-4DD6-A83A-B8DDA96B09E6}" type="slidenum">
              <a:rPr lang="en-US" sz="1400" b="1" smtClean="0"/>
              <a:pPr algn="ctr">
                <a:defRPr/>
              </a:pPr>
              <a:t>16</a:t>
            </a:fld>
            <a:endParaRPr lang="en-US" sz="1400" b="1" dirty="0"/>
          </a:p>
        </p:txBody>
      </p:sp>
      <p:sp>
        <p:nvSpPr>
          <p:cNvPr id="33" name="Нижний колонтитул 7"/>
          <p:cNvSpPr>
            <a:spLocks noGrp="1"/>
          </p:cNvSpPr>
          <p:nvPr>
            <p:ph type="ftr" sz="quarter" idx="17"/>
          </p:nvPr>
        </p:nvSpPr>
        <p:spPr>
          <a:xfrm>
            <a:off x="295692" y="6494464"/>
            <a:ext cx="6497637" cy="365125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|</a:t>
            </a:r>
            <a:r>
              <a:rPr lang="ru-RU" dirty="0" smtClean="0"/>
              <a:t>08</a:t>
            </a:r>
            <a:r>
              <a:rPr lang="en-US" dirty="0" smtClean="0"/>
              <a:t>.06.2015| </a:t>
            </a:r>
            <a:r>
              <a:rPr lang="ru-RU" dirty="0" smtClean="0">
                <a:solidFill>
                  <a:srgbClr val="E21A1A"/>
                </a:solidFill>
              </a:rPr>
              <a:t>Свердловская железная дорога</a:t>
            </a:r>
            <a:endParaRPr lang="en-US" dirty="0" smtClean="0">
              <a:solidFill>
                <a:srgbClr val="E21A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445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Работа\Картинки\цистерны красиво.jpg"/>
          <p:cNvPicPr>
            <a:picLocks noChangeAspect="1" noChangeArrowheads="1"/>
          </p:cNvPicPr>
          <p:nvPr/>
        </p:nvPicPr>
        <p:blipFill rotWithShape="1">
          <a:blip r:embed="rId2" cstate="screen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" y="711201"/>
            <a:ext cx="9143998" cy="5782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0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40065031"/>
              </p:ext>
            </p:extLst>
          </p:nvPr>
        </p:nvGraphicFramePr>
        <p:xfrm>
          <a:off x="538795" y="1675926"/>
          <a:ext cx="3314195" cy="159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51" name="Прямоугольник 250"/>
          <p:cNvSpPr>
            <a:spLocks noChangeArrowheads="1"/>
          </p:cNvSpPr>
          <p:nvPr/>
        </p:nvSpPr>
        <p:spPr bwMode="auto">
          <a:xfrm>
            <a:off x="377825" y="1367321"/>
            <a:ext cx="36361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n w="0"/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ДОРОГА</a:t>
            </a:r>
          </a:p>
        </p:txBody>
      </p:sp>
      <p:sp>
        <p:nvSpPr>
          <p:cNvPr id="256" name="Заголовок 3"/>
          <p:cNvSpPr txBox="1">
            <a:spLocks/>
          </p:cNvSpPr>
          <p:nvPr/>
        </p:nvSpPr>
        <p:spPr bwMode="auto">
          <a:xfrm>
            <a:off x="4" y="0"/>
            <a:ext cx="914603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200" b="1">
                <a:latin typeface="+mj-lt"/>
                <a:ea typeface="+mj-ea"/>
                <a:cs typeface="+mj-cs"/>
              </a:defRPr>
            </a:lvl1pPr>
            <a:lvl2pPr marL="0" lvl="1"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latin typeface="RussianRail G Pro" pitchFamily="50" charset="-52"/>
                <a:ea typeface="Verdana" pitchFamily="34" charset="0"/>
                <a:cs typeface="Verdana" pitchFamily="34" charset="0"/>
              </a:defRPr>
            </a:lvl2pPr>
          </a:lstStyle>
          <a:p>
            <a:pPr lvl="1"/>
            <a:r>
              <a:rPr lang="ru-RU" sz="2000" dirty="0" smtClean="0"/>
              <a:t>ИТОГИ РАБОТЫ ОАО «РЖД» И СВЕРДЛОВСКОЙ ЖЕЛЕЗНОЙ ДОРОГИ</a:t>
            </a:r>
            <a:endParaRPr lang="ru-RU" sz="2000" dirty="0"/>
          </a:p>
        </p:txBody>
      </p:sp>
      <p:sp>
        <p:nvSpPr>
          <p:cNvPr id="257" name="TextBox 73"/>
          <p:cNvSpPr txBox="1">
            <a:spLocks noChangeArrowheads="1"/>
          </p:cNvSpPr>
          <p:nvPr/>
        </p:nvSpPr>
        <p:spPr bwMode="auto">
          <a:xfrm>
            <a:off x="431550" y="834469"/>
            <a:ext cx="3528684" cy="532540"/>
          </a:xfrm>
          <a:prstGeom prst="rect">
            <a:avLst/>
          </a:prstGeom>
          <a:solidFill>
            <a:srgbClr val="CC0000"/>
          </a:solidFill>
          <a:ln w="12700" cap="rnd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defPPr>
              <a:defRPr lang="ru-RU"/>
            </a:defPPr>
            <a:lvl1pPr marL="0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2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5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06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FFF39D"/>
              </a:buClr>
            </a:pPr>
            <a:r>
              <a:rPr lang="ru-RU" sz="1600" b="1" dirty="0" smtClean="0">
                <a:solidFill>
                  <a:prstClr val="white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ПОГРУЗКА </a:t>
            </a:r>
            <a:br>
              <a:rPr lang="ru-RU" sz="1600" b="1" dirty="0" smtClean="0">
                <a:solidFill>
                  <a:prstClr val="white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ЗА 5 МЕСЯЦЕВ 2015 ГОДА</a:t>
            </a:r>
          </a:p>
        </p:txBody>
      </p:sp>
      <p:sp>
        <p:nvSpPr>
          <p:cNvPr id="19" name="Номер слайда 6"/>
          <p:cNvSpPr>
            <a:spLocks noGrp="1"/>
          </p:cNvSpPr>
          <p:nvPr>
            <p:ph type="sldNum" sz="quarter" idx="16"/>
          </p:nvPr>
        </p:nvSpPr>
        <p:spPr>
          <a:xfrm>
            <a:off x="3588" y="6494464"/>
            <a:ext cx="425008" cy="365125"/>
          </a:xfrm>
        </p:spPr>
        <p:txBody>
          <a:bodyPr/>
          <a:lstStyle/>
          <a:p>
            <a:pPr algn="ctr">
              <a:defRPr/>
            </a:pPr>
            <a:fld id="{E9F0AC22-219C-4DD6-A83A-B8DDA96B09E6}" type="slidenum">
              <a:rPr lang="en-US" sz="1400" b="1" smtClean="0"/>
              <a:pPr algn="ctr">
                <a:defRPr/>
              </a:pPr>
              <a:t>17</a:t>
            </a:fld>
            <a:endParaRPr lang="en-US" sz="1400" b="1" dirty="0"/>
          </a:p>
        </p:txBody>
      </p:sp>
      <p:sp>
        <p:nvSpPr>
          <p:cNvPr id="20" name="Нижний колонтитул 7"/>
          <p:cNvSpPr>
            <a:spLocks noGrp="1"/>
          </p:cNvSpPr>
          <p:nvPr>
            <p:ph type="ftr" sz="quarter" idx="17"/>
          </p:nvPr>
        </p:nvSpPr>
        <p:spPr>
          <a:xfrm>
            <a:off x="295692" y="6496052"/>
            <a:ext cx="6497637" cy="365125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|</a:t>
            </a:r>
            <a:r>
              <a:rPr lang="ru-RU" dirty="0" smtClean="0"/>
              <a:t>08</a:t>
            </a:r>
            <a:r>
              <a:rPr lang="en-US" dirty="0" smtClean="0"/>
              <a:t>.06.2015| </a:t>
            </a:r>
            <a:r>
              <a:rPr lang="ru-RU" dirty="0" smtClean="0">
                <a:solidFill>
                  <a:srgbClr val="E21A1A"/>
                </a:solidFill>
              </a:rPr>
              <a:t>Свердловская железная дорога</a:t>
            </a:r>
            <a:endParaRPr lang="en-US" dirty="0" smtClean="0">
              <a:solidFill>
                <a:srgbClr val="E21A1A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3698" y="2462901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Cambria" pitchFamily="18" charset="0"/>
              </a:rPr>
              <a:t>56,1 млн.тн</a:t>
            </a:r>
            <a:endParaRPr lang="ru-RU" b="1" dirty="0">
              <a:solidFill>
                <a:srgbClr val="0000FF"/>
              </a:solidFill>
              <a:latin typeface="Cambria" pitchFamily="18" charset="0"/>
            </a:endParaRPr>
          </a:p>
        </p:txBody>
      </p:sp>
      <p:graphicFrame>
        <p:nvGraphicFramePr>
          <p:cNvPr id="18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760392932"/>
              </p:ext>
            </p:extLst>
          </p:nvPr>
        </p:nvGraphicFramePr>
        <p:xfrm>
          <a:off x="538795" y="3911101"/>
          <a:ext cx="3314195" cy="159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377825" y="3602496"/>
            <a:ext cx="36361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n w="0"/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СЕТЬ ОАО «РЖД»</a:t>
            </a:r>
          </a:p>
        </p:txBody>
      </p:sp>
      <p:graphicFrame>
        <p:nvGraphicFramePr>
          <p:cNvPr id="23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40065031"/>
              </p:ext>
            </p:extLst>
          </p:nvPr>
        </p:nvGraphicFramePr>
        <p:xfrm>
          <a:off x="5172788" y="1676238"/>
          <a:ext cx="3314195" cy="159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5011818" y="1367633"/>
            <a:ext cx="36361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n w="0"/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ДОРОГА</a:t>
            </a:r>
          </a:p>
        </p:txBody>
      </p:sp>
      <p:sp>
        <p:nvSpPr>
          <p:cNvPr id="25" name="TextBox 73"/>
          <p:cNvSpPr txBox="1">
            <a:spLocks noChangeArrowheads="1"/>
          </p:cNvSpPr>
          <p:nvPr/>
        </p:nvSpPr>
        <p:spPr bwMode="auto">
          <a:xfrm>
            <a:off x="5065543" y="834781"/>
            <a:ext cx="3528684" cy="532540"/>
          </a:xfrm>
          <a:prstGeom prst="rect">
            <a:avLst/>
          </a:prstGeom>
          <a:solidFill>
            <a:srgbClr val="CC0000"/>
          </a:solidFill>
          <a:ln w="12700" cap="rnd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defPPr>
              <a:defRPr lang="ru-RU"/>
            </a:defPPr>
            <a:lvl1pPr marL="0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2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5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06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FFF39D"/>
              </a:buClr>
            </a:pPr>
            <a:r>
              <a:rPr lang="ru-RU" sz="1600" b="1" dirty="0" smtClean="0">
                <a:solidFill>
                  <a:prstClr val="white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ПОГРУЗКА </a:t>
            </a:r>
            <a:br>
              <a:rPr lang="ru-RU" sz="1600" b="1" dirty="0" smtClean="0">
                <a:solidFill>
                  <a:prstClr val="white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ПРОГНОЗ НА 2015 ГОД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41436" y="246321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Cambria" pitchFamily="18" charset="0"/>
              </a:rPr>
              <a:t>135,5 млн.тн</a:t>
            </a:r>
            <a:endParaRPr lang="ru-RU" b="1" dirty="0">
              <a:solidFill>
                <a:srgbClr val="0000FF"/>
              </a:solidFill>
              <a:latin typeface="Cambria" pitchFamily="18" charset="0"/>
            </a:endParaRPr>
          </a:p>
        </p:txBody>
      </p:sp>
      <p:graphicFrame>
        <p:nvGraphicFramePr>
          <p:cNvPr id="27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4179734655"/>
              </p:ext>
            </p:extLst>
          </p:nvPr>
        </p:nvGraphicFramePr>
        <p:xfrm>
          <a:off x="5172788" y="3911413"/>
          <a:ext cx="3314195" cy="159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5011818" y="3602808"/>
            <a:ext cx="36361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n w="0"/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СЕТЬ ОАО «РЖД»</a:t>
            </a:r>
          </a:p>
        </p:txBody>
      </p:sp>
    </p:spTree>
    <p:extLst>
      <p:ext uri="{BB962C8B-B14F-4D97-AF65-F5344CB8AC3E}">
        <p14:creationId xmlns:p14="http://schemas.microsoft.com/office/powerpoint/2010/main" xmlns="" val="3855573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Заголовок 3"/>
          <p:cNvSpPr txBox="1">
            <a:spLocks/>
          </p:cNvSpPr>
          <p:nvPr/>
        </p:nvSpPr>
        <p:spPr bwMode="auto">
          <a:xfrm>
            <a:off x="5459" y="-900"/>
            <a:ext cx="9144000" cy="75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hangingPunct="0">
              <a:defRPr sz="2200" b="1">
                <a:latin typeface="RussianRail G Pro" pitchFamily="50" charset="-52"/>
                <a:ea typeface="Verdana" pitchFamily="34" charset="0"/>
                <a:cs typeface="Verdana" pitchFamily="34" charset="0"/>
              </a:defRPr>
            </a:lvl1pPr>
            <a:lvl2pPr marL="0" lvl="1"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latin typeface="RussianRail G Pro" pitchFamily="50" charset="-52"/>
                <a:ea typeface="Verdana" pitchFamily="34" charset="0"/>
                <a:cs typeface="Verdana" pitchFamily="34" charset="0"/>
              </a:defRPr>
            </a:lvl2pPr>
          </a:lstStyle>
          <a:p>
            <a:r>
              <a:rPr lang="ru-RU" sz="2000" dirty="0" smtClean="0"/>
              <a:t>ГЛОБАЛИЗАЦИЯ</a:t>
            </a: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6"/>
          </p:nvPr>
        </p:nvSpPr>
        <p:spPr>
          <a:xfrm>
            <a:off x="3588" y="6494464"/>
            <a:ext cx="425008" cy="365125"/>
          </a:xfrm>
        </p:spPr>
        <p:txBody>
          <a:bodyPr/>
          <a:lstStyle/>
          <a:p>
            <a:pPr algn="ctr">
              <a:defRPr/>
            </a:pPr>
            <a:fld id="{E9F0AC22-219C-4DD6-A83A-B8DDA96B09E6}" type="slidenum">
              <a:rPr lang="en-US" sz="1400" b="1" smtClean="0"/>
              <a:pPr algn="ctr">
                <a:defRPr/>
              </a:pPr>
              <a:t>2</a:t>
            </a:fld>
            <a:endParaRPr lang="en-US" sz="1400" b="1" dirty="0"/>
          </a:p>
        </p:txBody>
      </p:sp>
      <p:sp>
        <p:nvSpPr>
          <p:cNvPr id="25" name="Нижний колонтитул 7"/>
          <p:cNvSpPr>
            <a:spLocks noGrp="1"/>
          </p:cNvSpPr>
          <p:nvPr>
            <p:ph type="ftr" sz="quarter" idx="17"/>
          </p:nvPr>
        </p:nvSpPr>
        <p:spPr>
          <a:xfrm>
            <a:off x="295692" y="6494464"/>
            <a:ext cx="6497637" cy="365125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|</a:t>
            </a:r>
            <a:r>
              <a:rPr lang="ru-RU" dirty="0" smtClean="0"/>
              <a:t>08</a:t>
            </a:r>
            <a:r>
              <a:rPr lang="en-US" dirty="0" smtClean="0"/>
              <a:t>.06.2015| </a:t>
            </a:r>
            <a:r>
              <a:rPr lang="ru-RU" dirty="0" smtClean="0">
                <a:solidFill>
                  <a:srgbClr val="E21A1A"/>
                </a:solidFill>
              </a:rPr>
              <a:t>Свердловская железная дорога</a:t>
            </a:r>
            <a:endParaRPr lang="en-US" dirty="0" smtClean="0">
              <a:solidFill>
                <a:srgbClr val="E21A1A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520" y="692696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	Глобализация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30673"/>
                </a:solidFill>
              </a:rPr>
              <a:t>– процесс всемирной экономической политической и культурной интеграции и унификации.</a:t>
            </a:r>
          </a:p>
          <a:p>
            <a:pPr algn="just"/>
            <a:r>
              <a:rPr lang="ru-RU" sz="2400" dirty="0" smtClean="0">
                <a:solidFill>
                  <a:srgbClr val="030673"/>
                </a:solidFill>
              </a:rPr>
              <a:t>Основным следствием этого является мировое разделение труда, миграция в масштабах всей планеты капитала, человеческих и производственных ресурсов, стандартизация законодательства, экономических и технологических процессов, а также сближение культур разных стран.    </a:t>
            </a:r>
            <a:endParaRPr lang="ru-RU" sz="2400" dirty="0">
              <a:solidFill>
                <a:srgbClr val="030673"/>
              </a:solidFill>
            </a:endParaRPr>
          </a:p>
        </p:txBody>
      </p:sp>
      <p:pic>
        <p:nvPicPr>
          <p:cNvPr id="27" name="Picture 3" descr="C:\Users\NTPZ\Pictures\124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76202" y="3429000"/>
            <a:ext cx="5402514" cy="3043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7926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Заголовок 3"/>
          <p:cNvSpPr txBox="1">
            <a:spLocks/>
          </p:cNvSpPr>
          <p:nvPr/>
        </p:nvSpPr>
        <p:spPr bwMode="auto">
          <a:xfrm>
            <a:off x="5459" y="-900"/>
            <a:ext cx="9144000" cy="75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hangingPunct="0">
              <a:defRPr sz="2200" b="1">
                <a:latin typeface="RussianRail G Pro" pitchFamily="50" charset="-52"/>
                <a:ea typeface="Verdana" pitchFamily="34" charset="0"/>
                <a:cs typeface="Verdana" pitchFamily="34" charset="0"/>
              </a:defRPr>
            </a:lvl1pPr>
            <a:lvl2pPr marL="0" lvl="1"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latin typeface="RussianRail G Pro" pitchFamily="50" charset="-52"/>
                <a:ea typeface="Verdana" pitchFamily="34" charset="0"/>
                <a:cs typeface="Verdana" pitchFamily="34" charset="0"/>
              </a:defRPr>
            </a:lvl2pPr>
          </a:lstStyle>
          <a:p>
            <a:r>
              <a:rPr lang="ru-RU" sz="2000" dirty="0" smtClean="0"/>
              <a:t>РЕФОРМИРОВАНИЕ ЖЕЛЕЗНОДОРОЖНОГО ТРАНСПОРТА</a:t>
            </a: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6"/>
          </p:nvPr>
        </p:nvSpPr>
        <p:spPr>
          <a:xfrm>
            <a:off x="3588" y="6494464"/>
            <a:ext cx="425008" cy="365125"/>
          </a:xfrm>
        </p:spPr>
        <p:txBody>
          <a:bodyPr/>
          <a:lstStyle/>
          <a:p>
            <a:pPr algn="ctr">
              <a:defRPr/>
            </a:pPr>
            <a:fld id="{E9F0AC22-219C-4DD6-A83A-B8DDA96B09E6}" type="slidenum">
              <a:rPr lang="en-US" sz="1400" b="1" smtClean="0"/>
              <a:pPr algn="ctr">
                <a:defRPr/>
              </a:pPr>
              <a:t>3</a:t>
            </a:fld>
            <a:endParaRPr lang="en-US" sz="1400" b="1" dirty="0"/>
          </a:p>
        </p:txBody>
      </p:sp>
      <p:sp>
        <p:nvSpPr>
          <p:cNvPr id="25" name="Нижний колонтитул 7"/>
          <p:cNvSpPr>
            <a:spLocks noGrp="1"/>
          </p:cNvSpPr>
          <p:nvPr>
            <p:ph type="ftr" sz="quarter" idx="17"/>
          </p:nvPr>
        </p:nvSpPr>
        <p:spPr>
          <a:xfrm>
            <a:off x="295692" y="6494464"/>
            <a:ext cx="6497637" cy="365125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|</a:t>
            </a:r>
            <a:r>
              <a:rPr lang="ru-RU" dirty="0" smtClean="0"/>
              <a:t>08</a:t>
            </a:r>
            <a:r>
              <a:rPr lang="en-US" dirty="0" smtClean="0"/>
              <a:t>.06.2015| </a:t>
            </a:r>
            <a:r>
              <a:rPr lang="ru-RU" dirty="0" smtClean="0">
                <a:solidFill>
                  <a:srgbClr val="E21A1A"/>
                </a:solidFill>
              </a:rPr>
              <a:t>Свердловская железная дорога</a:t>
            </a:r>
            <a:endParaRPr lang="en-US" dirty="0" smtClean="0">
              <a:solidFill>
                <a:srgbClr val="E21A1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9" y="1098983"/>
            <a:ext cx="9138540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indent="239713" algn="just">
              <a:buFont typeface="Arial" charset="0"/>
              <a:buChar char="•"/>
            </a:pPr>
            <a:r>
              <a:rPr lang="ru-RU" sz="1600" b="1" dirty="0">
                <a:latin typeface="Cambria" panose="02040503050406030204" pitchFamily="18" charset="0"/>
              </a:rPr>
              <a:t>подготовительные мероприятия по разделению функций государственного регулирования и хозяйственного управления</a:t>
            </a:r>
          </a:p>
          <a:p>
            <a:pPr indent="239713" algn="just">
              <a:buFont typeface="Arial" charset="0"/>
              <a:buChar char="•"/>
            </a:pPr>
            <a:r>
              <a:rPr lang="ru-RU" sz="1600" b="1" dirty="0">
                <a:latin typeface="Cambria" panose="02040503050406030204" pitchFamily="18" charset="0"/>
              </a:rPr>
              <a:t>разработка проектов законодательных и иных нормативных правовых актов, необходимых для реализации структурной реформы на железнодорожном транспорте</a:t>
            </a:r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162073" y="764704"/>
            <a:ext cx="2952000" cy="334279"/>
          </a:xfrm>
          <a:prstGeom prst="rect">
            <a:avLst/>
          </a:prstGeom>
          <a:solidFill>
            <a:srgbClr val="CC0000"/>
          </a:solidFill>
          <a:ln w="12700" cap="rnd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buClr>
                <a:srgbClr val="FFF39D"/>
              </a:buClr>
              <a:defRPr sz="1600" b="1">
                <a:solidFill>
                  <a:prstClr val="white"/>
                </a:solidFill>
                <a:latin typeface="Cambria" pitchFamily="18" charset="0"/>
                <a:ea typeface="Verdana" pitchFamily="34" charset="0"/>
                <a:cs typeface="Verdana" pitchFamily="34" charset="0"/>
              </a:defRPr>
            </a:lvl1pPr>
            <a:lvl2pPr marL="457152" defTabSz="914303" fontAlgn="base">
              <a:spcBef>
                <a:spcPct val="0"/>
              </a:spcBef>
              <a:spcAft>
                <a:spcPct val="0"/>
              </a:spcAft>
            </a:lvl2pPr>
            <a:lvl3pPr marL="914303" defTabSz="914303" fontAlgn="base">
              <a:spcBef>
                <a:spcPct val="0"/>
              </a:spcBef>
              <a:spcAft>
                <a:spcPct val="0"/>
              </a:spcAft>
            </a:lvl3pPr>
            <a:lvl4pPr marL="1371455" defTabSz="914303" fontAlgn="base">
              <a:spcBef>
                <a:spcPct val="0"/>
              </a:spcBef>
              <a:spcAft>
                <a:spcPct val="0"/>
              </a:spcAft>
            </a:lvl4pPr>
            <a:lvl5pPr marL="1828606" defTabSz="914303" fontAlgn="base">
              <a:spcBef>
                <a:spcPct val="0"/>
              </a:spcBef>
              <a:spcAft>
                <a:spcPct val="0"/>
              </a:spcAft>
            </a:lvl5pPr>
            <a:lvl6pPr marL="2285758" defTabSz="914303"/>
            <a:lvl7pPr marL="2742909" defTabSz="914303"/>
            <a:lvl8pPr marL="3200061" defTabSz="914303"/>
            <a:lvl9pPr marL="3657212" defTabSz="914303"/>
          </a:lstStyle>
          <a:p>
            <a:r>
              <a:rPr lang="en-US" sz="2000" dirty="0"/>
              <a:t>I</a:t>
            </a:r>
            <a:r>
              <a:rPr lang="ru-RU" sz="2000" dirty="0"/>
              <a:t> этап (2001-2002)</a:t>
            </a: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162073" y="2132856"/>
            <a:ext cx="2952000" cy="395834"/>
          </a:xfrm>
          <a:prstGeom prst="rect">
            <a:avLst/>
          </a:prstGeom>
          <a:solidFill>
            <a:srgbClr val="CC0000"/>
          </a:solidFill>
          <a:ln w="12700" cap="rnd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buClr>
                <a:srgbClr val="FFF39D"/>
              </a:buClr>
              <a:defRPr sz="2000" b="1">
                <a:solidFill>
                  <a:prstClr val="white"/>
                </a:solidFill>
                <a:latin typeface="Cambria" pitchFamily="18" charset="0"/>
                <a:ea typeface="Verdana" pitchFamily="34" charset="0"/>
                <a:cs typeface="Verdana" pitchFamily="34" charset="0"/>
              </a:defRPr>
            </a:lvl1pPr>
            <a:lvl2pPr marL="457152" defTabSz="914303" fontAlgn="base">
              <a:spcBef>
                <a:spcPct val="0"/>
              </a:spcBef>
              <a:spcAft>
                <a:spcPct val="0"/>
              </a:spcAft>
            </a:lvl2pPr>
            <a:lvl3pPr marL="914303" defTabSz="914303" fontAlgn="base">
              <a:spcBef>
                <a:spcPct val="0"/>
              </a:spcBef>
              <a:spcAft>
                <a:spcPct val="0"/>
              </a:spcAft>
            </a:lvl3pPr>
            <a:lvl4pPr marL="1371455" defTabSz="914303" fontAlgn="base">
              <a:spcBef>
                <a:spcPct val="0"/>
              </a:spcBef>
              <a:spcAft>
                <a:spcPct val="0"/>
              </a:spcAft>
            </a:lvl4pPr>
            <a:lvl5pPr marL="1828606" defTabSz="914303" fontAlgn="base">
              <a:spcBef>
                <a:spcPct val="0"/>
              </a:spcBef>
              <a:spcAft>
                <a:spcPct val="0"/>
              </a:spcAft>
            </a:lvl5pPr>
            <a:lvl6pPr marL="2285758" defTabSz="914303"/>
            <a:lvl7pPr marL="2742909" defTabSz="914303"/>
            <a:lvl8pPr marL="3200061" defTabSz="914303"/>
            <a:lvl9pPr marL="3657212" defTabSz="914303"/>
          </a:lstStyle>
          <a:p>
            <a:r>
              <a:rPr lang="en-US" dirty="0"/>
              <a:t>II</a:t>
            </a:r>
            <a:r>
              <a:rPr lang="ru-RU" dirty="0"/>
              <a:t> этап (2003-2005) </a:t>
            </a: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162074" y="3789040"/>
            <a:ext cx="2952000" cy="395834"/>
          </a:xfrm>
          <a:prstGeom prst="rect">
            <a:avLst/>
          </a:prstGeom>
          <a:solidFill>
            <a:srgbClr val="CC0000"/>
          </a:solidFill>
          <a:ln w="12700" cap="rnd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buClr>
                <a:srgbClr val="FFF39D"/>
              </a:buClr>
              <a:defRPr sz="2000" b="1">
                <a:solidFill>
                  <a:prstClr val="white"/>
                </a:solidFill>
                <a:latin typeface="Cambria" pitchFamily="18" charset="0"/>
                <a:ea typeface="Verdana" pitchFamily="34" charset="0"/>
                <a:cs typeface="Verdana" pitchFamily="34" charset="0"/>
              </a:defRPr>
            </a:lvl1pPr>
            <a:lvl2pPr marL="457152" defTabSz="914303" fontAlgn="base">
              <a:spcBef>
                <a:spcPct val="0"/>
              </a:spcBef>
              <a:spcAft>
                <a:spcPct val="0"/>
              </a:spcAft>
            </a:lvl2pPr>
            <a:lvl3pPr marL="914303" defTabSz="914303" fontAlgn="base">
              <a:spcBef>
                <a:spcPct val="0"/>
              </a:spcBef>
              <a:spcAft>
                <a:spcPct val="0"/>
              </a:spcAft>
            </a:lvl3pPr>
            <a:lvl4pPr marL="1371455" defTabSz="914303" fontAlgn="base">
              <a:spcBef>
                <a:spcPct val="0"/>
              </a:spcBef>
              <a:spcAft>
                <a:spcPct val="0"/>
              </a:spcAft>
            </a:lvl4pPr>
            <a:lvl5pPr marL="1828606" defTabSz="914303" fontAlgn="base">
              <a:spcBef>
                <a:spcPct val="0"/>
              </a:spcBef>
              <a:spcAft>
                <a:spcPct val="0"/>
              </a:spcAft>
            </a:lvl5pPr>
            <a:lvl6pPr marL="2285758" defTabSz="914303"/>
            <a:lvl7pPr marL="2742909" defTabSz="914303"/>
            <a:lvl8pPr marL="3200061" defTabSz="914303"/>
            <a:lvl9pPr marL="3657212" defTabSz="914303"/>
          </a:lstStyle>
          <a:p>
            <a:r>
              <a:rPr lang="en-US" dirty="0"/>
              <a:t>III</a:t>
            </a:r>
            <a:r>
              <a:rPr lang="ru-RU" dirty="0"/>
              <a:t> этап (200</a:t>
            </a:r>
            <a:r>
              <a:rPr lang="en-US" dirty="0"/>
              <a:t>6</a:t>
            </a:r>
            <a:r>
              <a:rPr lang="ru-RU" dirty="0"/>
              <a:t>-20</a:t>
            </a:r>
            <a:r>
              <a:rPr lang="en-US" dirty="0"/>
              <a:t>10</a:t>
            </a:r>
            <a:r>
              <a:rPr lang="ru-RU" dirty="0"/>
              <a:t>) </a:t>
            </a: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162074" y="5457427"/>
            <a:ext cx="2952000" cy="395834"/>
          </a:xfrm>
          <a:prstGeom prst="rect">
            <a:avLst/>
          </a:prstGeom>
          <a:solidFill>
            <a:srgbClr val="CC0000"/>
          </a:solidFill>
          <a:ln w="12700" cap="rnd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buClr>
                <a:srgbClr val="FFF39D"/>
              </a:buClr>
              <a:defRPr sz="2000" b="1">
                <a:solidFill>
                  <a:prstClr val="white"/>
                </a:solidFill>
                <a:latin typeface="Cambria" pitchFamily="18" charset="0"/>
                <a:ea typeface="Verdana" pitchFamily="34" charset="0"/>
                <a:cs typeface="Verdana" pitchFamily="34" charset="0"/>
              </a:defRPr>
            </a:lvl1pPr>
            <a:lvl2pPr marL="457152" defTabSz="914303" fontAlgn="base">
              <a:spcBef>
                <a:spcPct val="0"/>
              </a:spcBef>
              <a:spcAft>
                <a:spcPct val="0"/>
              </a:spcAft>
            </a:lvl2pPr>
            <a:lvl3pPr marL="914303" defTabSz="914303" fontAlgn="base">
              <a:spcBef>
                <a:spcPct val="0"/>
              </a:spcBef>
              <a:spcAft>
                <a:spcPct val="0"/>
              </a:spcAft>
            </a:lvl3pPr>
            <a:lvl4pPr marL="1371455" defTabSz="914303" fontAlgn="base">
              <a:spcBef>
                <a:spcPct val="0"/>
              </a:spcBef>
              <a:spcAft>
                <a:spcPct val="0"/>
              </a:spcAft>
            </a:lvl4pPr>
            <a:lvl5pPr marL="1828606" defTabSz="914303" fontAlgn="base">
              <a:spcBef>
                <a:spcPct val="0"/>
              </a:spcBef>
              <a:spcAft>
                <a:spcPct val="0"/>
              </a:spcAft>
            </a:lvl5pPr>
            <a:lvl6pPr marL="2285758" defTabSz="914303"/>
            <a:lvl7pPr marL="2742909" defTabSz="914303"/>
            <a:lvl8pPr marL="3200061" defTabSz="914303"/>
            <a:lvl9pPr marL="3657212" defTabSz="914303"/>
          </a:lstStyle>
          <a:p>
            <a:r>
              <a:rPr lang="en-US" dirty="0"/>
              <a:t>IV</a:t>
            </a:r>
            <a:r>
              <a:rPr lang="ru-RU" dirty="0"/>
              <a:t> этап (20</a:t>
            </a:r>
            <a:r>
              <a:rPr lang="en-US" dirty="0"/>
              <a:t>11</a:t>
            </a:r>
            <a:r>
              <a:rPr lang="ru-RU" dirty="0"/>
              <a:t>-20</a:t>
            </a:r>
            <a:r>
              <a:rPr lang="en-US" dirty="0"/>
              <a:t>15</a:t>
            </a:r>
            <a:r>
              <a:rPr lang="ru-RU" dirty="0"/>
              <a:t>) </a:t>
            </a:r>
          </a:p>
        </p:txBody>
      </p:sp>
      <p:sp>
        <p:nvSpPr>
          <p:cNvPr id="14" name="Прямоугольник 24"/>
          <p:cNvSpPr>
            <a:spLocks noChangeArrowheads="1"/>
          </p:cNvSpPr>
          <p:nvPr/>
        </p:nvSpPr>
        <p:spPr bwMode="auto">
          <a:xfrm>
            <a:off x="5458" y="2528690"/>
            <a:ext cx="9138541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indent="239713" algn="just">
              <a:buFont typeface="Arial" charset="0"/>
              <a:buChar char="•"/>
            </a:pPr>
            <a:r>
              <a:rPr lang="ru-RU" sz="1600" b="1" dirty="0">
                <a:latin typeface="Cambria" panose="02040503050406030204" pitchFamily="18" charset="0"/>
              </a:rPr>
              <a:t>создание ОАО «Российские железные дороги»</a:t>
            </a:r>
          </a:p>
          <a:p>
            <a:pPr indent="239713" algn="just">
              <a:buFont typeface="Arial" charset="0"/>
              <a:buChar char="•"/>
            </a:pPr>
            <a:r>
              <a:rPr lang="ru-RU" sz="1600" b="1" dirty="0">
                <a:latin typeface="Cambria" panose="02040503050406030204" pitchFamily="18" charset="0"/>
              </a:rPr>
              <a:t>создание акционерных обществ на базе имущества ОАО «РЖД», функционирующих на рынках, открытых для конкуренции</a:t>
            </a:r>
          </a:p>
          <a:p>
            <a:pPr indent="239713" algn="just">
              <a:buFont typeface="Arial" charset="0"/>
              <a:buChar char="•"/>
            </a:pPr>
            <a:r>
              <a:rPr lang="ru-RU" sz="1600" b="1" dirty="0">
                <a:latin typeface="Cambria" panose="02040503050406030204" pitchFamily="18" charset="0"/>
              </a:rPr>
              <a:t>создание условий для повышения уровня конкуренции в сфере грузовых и пассажирских перевозок</a:t>
            </a:r>
          </a:p>
        </p:txBody>
      </p:sp>
      <p:sp>
        <p:nvSpPr>
          <p:cNvPr id="15" name="Прямоугольник 25"/>
          <p:cNvSpPr>
            <a:spLocks noChangeArrowheads="1"/>
          </p:cNvSpPr>
          <p:nvPr/>
        </p:nvSpPr>
        <p:spPr bwMode="auto">
          <a:xfrm>
            <a:off x="-1" y="4184874"/>
            <a:ext cx="9143999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indent="239713" algn="just">
              <a:buFont typeface="Arial" charset="0"/>
              <a:buChar char="•"/>
            </a:pPr>
            <a:r>
              <a:rPr lang="ru-RU" sz="1600" b="1" dirty="0">
                <a:latin typeface="Cambria" panose="02040503050406030204" pitchFamily="18" charset="0"/>
              </a:rPr>
              <a:t>привлечение инвестиций для развития железнодорожного транспорта</a:t>
            </a:r>
          </a:p>
          <a:p>
            <a:pPr indent="239713" algn="just">
              <a:buFont typeface="Arial" charset="0"/>
              <a:buChar char="•"/>
            </a:pPr>
            <a:r>
              <a:rPr lang="ru-RU" sz="1600" b="1" dirty="0">
                <a:latin typeface="Cambria" panose="02040503050406030204" pitchFamily="18" charset="0"/>
              </a:rPr>
              <a:t>развитие конкуренции в различных сферах деятельности</a:t>
            </a:r>
          </a:p>
          <a:p>
            <a:pPr indent="239713" algn="just">
              <a:buFont typeface="Arial" charset="0"/>
              <a:buChar char="•"/>
            </a:pPr>
            <a:r>
              <a:rPr lang="ru-RU" sz="1600" b="1" dirty="0">
                <a:latin typeface="Cambria" panose="02040503050406030204" pitchFamily="18" charset="0"/>
              </a:rPr>
              <a:t>завершение процесса создания дочерних обществ ОАО «РЖД»</a:t>
            </a:r>
          </a:p>
          <a:p>
            <a:pPr indent="239713" algn="just">
              <a:buFont typeface="Arial" charset="0"/>
              <a:buChar char="•"/>
            </a:pPr>
            <a:r>
              <a:rPr lang="ru-RU" sz="1600" b="1" dirty="0">
                <a:latin typeface="Cambria" panose="02040503050406030204" pitchFamily="18" charset="0"/>
              </a:rPr>
              <a:t>ликвидация перекрёстного субсидирования между пассажирскими и грузовыми перевозками</a:t>
            </a:r>
          </a:p>
        </p:txBody>
      </p:sp>
      <p:sp>
        <p:nvSpPr>
          <p:cNvPr id="16" name="Прямоугольник 26"/>
          <p:cNvSpPr>
            <a:spLocks noChangeArrowheads="1"/>
          </p:cNvSpPr>
          <p:nvPr/>
        </p:nvSpPr>
        <p:spPr bwMode="auto">
          <a:xfrm>
            <a:off x="5459" y="5851288"/>
            <a:ext cx="91440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indent="239713" algn="just">
              <a:buFont typeface="Arial" charset="0"/>
              <a:buChar char="•"/>
            </a:pPr>
            <a:r>
              <a:rPr lang="ru-RU" sz="1600" b="1" dirty="0">
                <a:latin typeface="Cambria" panose="02040503050406030204" pitchFamily="18" charset="0"/>
              </a:rPr>
              <a:t>создание сбалансированной системы взаимодействия участников рынка железнодорожных транспортных услуг</a:t>
            </a:r>
          </a:p>
        </p:txBody>
      </p:sp>
    </p:spTree>
    <p:extLst>
      <p:ext uri="{BB962C8B-B14F-4D97-AF65-F5344CB8AC3E}">
        <p14:creationId xmlns:p14="http://schemas.microsoft.com/office/powerpoint/2010/main" xmlns="" val="3047360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6"/>
          </p:nvPr>
        </p:nvSpPr>
        <p:spPr>
          <a:xfrm>
            <a:off x="3588" y="6494464"/>
            <a:ext cx="425008" cy="365125"/>
          </a:xfrm>
        </p:spPr>
        <p:txBody>
          <a:bodyPr/>
          <a:lstStyle/>
          <a:p>
            <a:pPr algn="ctr">
              <a:defRPr/>
            </a:pPr>
            <a:fld id="{E9F0AC22-219C-4DD6-A83A-B8DDA96B09E6}" type="slidenum">
              <a:rPr lang="en-US" sz="1400" b="1" smtClean="0"/>
              <a:pPr algn="ctr">
                <a:defRPr/>
              </a:pPr>
              <a:t>4</a:t>
            </a:fld>
            <a:endParaRPr lang="en-US" sz="1400" b="1" dirty="0"/>
          </a:p>
        </p:txBody>
      </p:sp>
      <p:sp>
        <p:nvSpPr>
          <p:cNvPr id="25" name="Нижний колонтитул 7"/>
          <p:cNvSpPr>
            <a:spLocks noGrp="1"/>
          </p:cNvSpPr>
          <p:nvPr>
            <p:ph type="ftr" sz="quarter" idx="17"/>
          </p:nvPr>
        </p:nvSpPr>
        <p:spPr>
          <a:xfrm>
            <a:off x="295692" y="6494464"/>
            <a:ext cx="6497637" cy="365125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|</a:t>
            </a:r>
            <a:r>
              <a:rPr lang="ru-RU" dirty="0" smtClean="0"/>
              <a:t>08</a:t>
            </a:r>
            <a:r>
              <a:rPr lang="en-US" dirty="0" smtClean="0"/>
              <a:t>.06.2015| </a:t>
            </a:r>
            <a:r>
              <a:rPr lang="ru-RU" dirty="0" smtClean="0">
                <a:solidFill>
                  <a:srgbClr val="E21A1A"/>
                </a:solidFill>
              </a:rPr>
              <a:t>Свердловская железная дорога</a:t>
            </a:r>
            <a:endParaRPr lang="en-US" dirty="0" smtClean="0">
              <a:solidFill>
                <a:srgbClr val="E21A1A"/>
              </a:solidFill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xmlns="" val="837171130"/>
              </p:ext>
            </p:extLst>
          </p:nvPr>
        </p:nvGraphicFramePr>
        <p:xfrm>
          <a:off x="107504" y="1428715"/>
          <a:ext cx="8822214" cy="1660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Скругленный прямоугольник 23"/>
          <p:cNvSpPr/>
          <p:nvPr/>
        </p:nvSpPr>
        <p:spPr>
          <a:xfrm>
            <a:off x="107504" y="836712"/>
            <a:ext cx="8821737" cy="715089"/>
          </a:xfrm>
          <a:prstGeom prst="roundRect">
            <a:avLst/>
          </a:prstGeom>
          <a:solidFill>
            <a:srgbClr val="CC0000"/>
          </a:solidFill>
          <a:ln w="12700" cap="rnd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39D"/>
              </a:buClr>
            </a:pPr>
            <a:r>
              <a:rPr lang="ru-RU" sz="2000" b="1" dirty="0">
                <a:solidFill>
                  <a:prstClr val="white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ОАО «РЖД» владеет пакетами акций в </a:t>
            </a:r>
            <a:r>
              <a:rPr lang="ru-RU" sz="2000" b="1" dirty="0" smtClean="0">
                <a:solidFill>
                  <a:prstClr val="white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более чем 140 </a:t>
            </a:r>
            <a:r>
              <a:rPr lang="ru-RU" sz="2000" b="1" dirty="0">
                <a:solidFill>
                  <a:prstClr val="white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ДЗО,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39D"/>
              </a:buClr>
            </a:pPr>
            <a:r>
              <a:rPr lang="ru-RU" sz="2000" b="1" dirty="0">
                <a:solidFill>
                  <a:prstClr val="white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всего за время реформирования создано  </a:t>
            </a:r>
            <a:r>
              <a:rPr lang="ru-RU" sz="2000" b="1" dirty="0" smtClean="0">
                <a:solidFill>
                  <a:prstClr val="white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более 80 </a:t>
            </a:r>
            <a:r>
              <a:rPr lang="ru-RU" sz="2000" b="1" dirty="0">
                <a:solidFill>
                  <a:prstClr val="white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ДЗО</a:t>
            </a:r>
          </a:p>
        </p:txBody>
      </p:sp>
      <p:pic>
        <p:nvPicPr>
          <p:cNvPr id="2056" name="Picture 8" descr="M:\ремпутьмаш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51816"/>
            <a:ext cx="2855887" cy="116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M:\logo-zdrm-5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4472" y="3392997"/>
            <a:ext cx="4234723" cy="77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:\fgk_6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730" y="4869160"/>
            <a:ext cx="3126906" cy="82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M:\пгк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2376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:\транскон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93096"/>
            <a:ext cx="3292475" cy="1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3"/>
          <p:cNvSpPr txBox="1">
            <a:spLocks/>
          </p:cNvSpPr>
          <p:nvPr/>
        </p:nvSpPr>
        <p:spPr bwMode="auto">
          <a:xfrm>
            <a:off x="5459" y="-900"/>
            <a:ext cx="9144000" cy="75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hangingPunct="0">
              <a:defRPr sz="2200" b="1">
                <a:latin typeface="RussianRail G Pro" pitchFamily="50" charset="-52"/>
                <a:ea typeface="Verdana" pitchFamily="34" charset="0"/>
                <a:cs typeface="Verdana" pitchFamily="34" charset="0"/>
              </a:defRPr>
            </a:lvl1pPr>
            <a:lvl2pPr marL="0" lvl="1"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latin typeface="RussianRail G Pro" pitchFamily="50" charset="-52"/>
                <a:ea typeface="Verdana" pitchFamily="34" charset="0"/>
                <a:cs typeface="Verdana" pitchFamily="34" charset="0"/>
              </a:defRPr>
            </a:lvl2pPr>
          </a:lstStyle>
          <a:p>
            <a:r>
              <a:rPr lang="ru-RU" sz="2000" dirty="0" smtClean="0"/>
              <a:t>РЕФОРМИРОВАНИЕ ЖЕЛЕЗНОДОРОЖНОГО ТРАНСПОРТА</a:t>
            </a:r>
          </a:p>
        </p:txBody>
      </p:sp>
    </p:spTree>
    <p:extLst>
      <p:ext uri="{BB962C8B-B14F-4D97-AF65-F5344CB8AC3E}">
        <p14:creationId xmlns:p14="http://schemas.microsoft.com/office/powerpoint/2010/main" xmlns="" val="994450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Заголовок 3"/>
          <p:cNvSpPr txBox="1">
            <a:spLocks/>
          </p:cNvSpPr>
          <p:nvPr/>
        </p:nvSpPr>
        <p:spPr bwMode="auto">
          <a:xfrm>
            <a:off x="5459" y="-900"/>
            <a:ext cx="9144000" cy="75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hangingPunct="0">
              <a:defRPr sz="2200" b="1">
                <a:latin typeface="RussianRail G Pro" pitchFamily="50" charset="-52"/>
                <a:ea typeface="Verdana" pitchFamily="34" charset="0"/>
                <a:cs typeface="Verdana" pitchFamily="34" charset="0"/>
              </a:defRPr>
            </a:lvl1pPr>
            <a:lvl2pPr marL="0" lvl="1"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latin typeface="RussianRail G Pro" pitchFamily="50" charset="-52"/>
                <a:ea typeface="Verdana" pitchFamily="34" charset="0"/>
                <a:cs typeface="Verdana" pitchFamily="34" charset="0"/>
              </a:defRPr>
            </a:lvl2pPr>
          </a:lstStyle>
          <a:p>
            <a:r>
              <a:rPr lang="ru-RU" sz="2000" dirty="0" smtClean="0"/>
              <a:t>ЦЕЛЕВАЯ БИЗНЕС-МОДЕЛЬ ХОЛДИНГА ОАО «РЖД»</a:t>
            </a: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6"/>
          </p:nvPr>
        </p:nvSpPr>
        <p:spPr>
          <a:xfrm>
            <a:off x="3588" y="6494464"/>
            <a:ext cx="425008" cy="365125"/>
          </a:xfrm>
        </p:spPr>
        <p:txBody>
          <a:bodyPr/>
          <a:lstStyle/>
          <a:p>
            <a:pPr algn="ctr">
              <a:defRPr/>
            </a:pPr>
            <a:fld id="{E9F0AC22-219C-4DD6-A83A-B8DDA96B09E6}" type="slidenum">
              <a:rPr lang="en-US" sz="1400" b="1" smtClean="0"/>
              <a:pPr algn="ctr">
                <a:defRPr/>
              </a:pPr>
              <a:t>5</a:t>
            </a:fld>
            <a:endParaRPr lang="en-US" sz="1400" b="1" dirty="0"/>
          </a:p>
        </p:txBody>
      </p:sp>
      <p:sp>
        <p:nvSpPr>
          <p:cNvPr id="25" name="Нижний колонтитул 7"/>
          <p:cNvSpPr>
            <a:spLocks noGrp="1"/>
          </p:cNvSpPr>
          <p:nvPr>
            <p:ph type="ftr" sz="quarter" idx="17"/>
          </p:nvPr>
        </p:nvSpPr>
        <p:spPr>
          <a:xfrm>
            <a:off x="295692" y="6494464"/>
            <a:ext cx="6497637" cy="365125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|</a:t>
            </a:r>
            <a:r>
              <a:rPr lang="ru-RU" dirty="0" smtClean="0"/>
              <a:t>08</a:t>
            </a:r>
            <a:r>
              <a:rPr lang="en-US" dirty="0" smtClean="0"/>
              <a:t>.06.2015| </a:t>
            </a:r>
            <a:r>
              <a:rPr lang="ru-RU" dirty="0" smtClean="0">
                <a:solidFill>
                  <a:srgbClr val="E21A1A"/>
                </a:solidFill>
              </a:rPr>
              <a:t>Свердловская железная дорога</a:t>
            </a:r>
            <a:endParaRPr lang="en-US" dirty="0" smtClean="0">
              <a:solidFill>
                <a:srgbClr val="E21A1A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73109256"/>
              </p:ext>
            </p:extLst>
          </p:nvPr>
        </p:nvGraphicFramePr>
        <p:xfrm>
          <a:off x="163513" y="908720"/>
          <a:ext cx="9129712" cy="4914900"/>
        </p:xfrm>
        <a:graphic>
          <a:graphicData uri="http://schemas.openxmlformats.org/presentationml/2006/ole">
            <p:oleObj spid="_x0000_s1026" name="Visio" r:id="rId3" imgW="13144847" imgH="7076020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675275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Заголовок 3"/>
          <p:cNvSpPr txBox="1">
            <a:spLocks/>
          </p:cNvSpPr>
          <p:nvPr/>
        </p:nvSpPr>
        <p:spPr bwMode="auto">
          <a:xfrm>
            <a:off x="5459" y="-900"/>
            <a:ext cx="9144000" cy="75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hangingPunct="0">
              <a:defRPr sz="2200" b="1">
                <a:latin typeface="RussianRail G Pro" pitchFamily="50" charset="-52"/>
                <a:ea typeface="Verdana" pitchFamily="34" charset="0"/>
                <a:cs typeface="Verdana" pitchFamily="34" charset="0"/>
              </a:defRPr>
            </a:lvl1pPr>
            <a:lvl2pPr marL="0" lvl="1"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latin typeface="RussianRail G Pro" pitchFamily="50" charset="-52"/>
                <a:ea typeface="Verdana" pitchFamily="34" charset="0"/>
                <a:cs typeface="Verdana" pitchFamily="34" charset="0"/>
              </a:defRPr>
            </a:lvl2pPr>
          </a:lstStyle>
          <a:p>
            <a:r>
              <a:rPr lang="ru-RU" sz="2000" dirty="0" smtClean="0"/>
              <a:t>ТРАНСПОРТНО-ЛОГИСТИЧЕСКИЙ БИЗНЕС-БЛОК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4429124" y="3643314"/>
            <a:ext cx="742950" cy="144463"/>
          </a:xfrm>
          <a:prstGeom prst="downArrow">
            <a:avLst>
              <a:gd name="adj1" fmla="val 50000"/>
              <a:gd name="adj2" fmla="val 60413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7" name="Схема 26"/>
          <p:cNvGraphicFramePr/>
          <p:nvPr/>
        </p:nvGraphicFramePr>
        <p:xfrm>
          <a:off x="179512" y="2643182"/>
          <a:ext cx="8964488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5424" y="5205428"/>
            <a:ext cx="4318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285720" y="3714750"/>
            <a:ext cx="2389188" cy="461665"/>
            <a:chOff x="238166" y="2643756"/>
            <a:chExt cx="2389618" cy="462959"/>
          </a:xfrm>
        </p:grpSpPr>
        <p:pic>
          <p:nvPicPr>
            <p:cNvPr id="30" name="Изображение 4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8166" y="2643759"/>
              <a:ext cx="517410" cy="360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827235" y="2643756"/>
              <a:ext cx="1800549" cy="4629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latin typeface="Arial" pitchFamily="34" charset="0"/>
                  <a:ea typeface="Calibri" pitchFamily="34" charset="0"/>
                  <a:cs typeface="Arial" pitchFamily="34" charset="0"/>
                </a:rPr>
                <a:t>ОАО «Федеральная грузовая компания»</a:t>
              </a:r>
              <a:endParaRPr lang="ru-RU" sz="1200" dirty="0"/>
            </a:p>
          </p:txBody>
        </p:sp>
      </p:grpSp>
      <p:grpSp>
        <p:nvGrpSpPr>
          <p:cNvPr id="3" name="Группа 26"/>
          <p:cNvGrpSpPr>
            <a:grpSpLocks/>
          </p:cNvGrpSpPr>
          <p:nvPr/>
        </p:nvGrpSpPr>
        <p:grpSpPr bwMode="auto">
          <a:xfrm>
            <a:off x="352399" y="4214812"/>
            <a:ext cx="2433651" cy="363550"/>
            <a:chOff x="251520" y="3133001"/>
            <a:chExt cx="2432581" cy="230837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3147814"/>
              <a:ext cx="576498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827530" y="3133001"/>
              <a:ext cx="1856571" cy="17588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latin typeface="Arial" pitchFamily="34" charset="0"/>
                  <a:ea typeface="Calibri" pitchFamily="34" charset="0"/>
                  <a:cs typeface="Arial" pitchFamily="34" charset="0"/>
                </a:rPr>
                <a:t>ОАО </a:t>
              </a:r>
              <a:r>
                <a:rPr lang="ru-RU" sz="1200" dirty="0" err="1" smtClean="0">
                  <a:latin typeface="Arial" pitchFamily="34" charset="0"/>
                  <a:ea typeface="Calibri" pitchFamily="34" charset="0"/>
                  <a:cs typeface="Arial" pitchFamily="34" charset="0"/>
                </a:rPr>
                <a:t>ТрансКонтейнер</a:t>
              </a:r>
              <a:r>
                <a:rPr lang="ru-RU" sz="1200" dirty="0">
                  <a:latin typeface="Arial" pitchFamily="34" charset="0"/>
                  <a:ea typeface="Calibri" pitchFamily="34" charset="0"/>
                  <a:cs typeface="Arial" pitchFamily="34" charset="0"/>
                </a:rPr>
                <a:t>»</a:t>
              </a:r>
              <a:endParaRPr lang="ru-RU" sz="1200" dirty="0"/>
            </a:p>
          </p:txBody>
        </p:sp>
      </p:grpSp>
      <p:grpSp>
        <p:nvGrpSpPr>
          <p:cNvPr id="4" name="Группа 27"/>
          <p:cNvGrpSpPr>
            <a:grpSpLocks/>
          </p:cNvGrpSpPr>
          <p:nvPr/>
        </p:nvGrpSpPr>
        <p:grpSpPr bwMode="auto">
          <a:xfrm>
            <a:off x="352399" y="4635515"/>
            <a:ext cx="2089150" cy="276999"/>
            <a:chOff x="251520" y="3493046"/>
            <a:chExt cx="2088232" cy="275872"/>
          </a:xfrm>
        </p:grpSpPr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51520" y="3507854"/>
              <a:ext cx="504056" cy="189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Box 37"/>
            <p:cNvSpPr txBox="1"/>
            <p:nvPr/>
          </p:nvSpPr>
          <p:spPr>
            <a:xfrm>
              <a:off x="827530" y="3493046"/>
              <a:ext cx="1512222" cy="2758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latin typeface="Arial" pitchFamily="34" charset="0"/>
                  <a:ea typeface="Calibri" pitchFamily="34" charset="0"/>
                  <a:cs typeface="Arial" pitchFamily="34" charset="0"/>
                </a:rPr>
                <a:t>«ЖЕФКО С.А</a:t>
              </a:r>
              <a:r>
                <a:rPr lang="ru-RU" sz="1200" dirty="0" smtClean="0">
                  <a:latin typeface="Arial" pitchFamily="34" charset="0"/>
                  <a:ea typeface="Calibri" pitchFamily="34" charset="0"/>
                  <a:cs typeface="Arial" pitchFamily="34" charset="0"/>
                </a:rPr>
                <a:t>.»</a:t>
              </a:r>
              <a:endParaRPr lang="ru-RU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Группа 28"/>
          <p:cNvGrpSpPr>
            <a:grpSpLocks/>
          </p:cNvGrpSpPr>
          <p:nvPr/>
        </p:nvGrpSpPr>
        <p:grpSpPr bwMode="auto">
          <a:xfrm>
            <a:off x="214282" y="4881579"/>
            <a:ext cx="2643205" cy="461665"/>
            <a:chOff x="251521" y="3853086"/>
            <a:chExt cx="2088231" cy="460011"/>
          </a:xfrm>
        </p:grpSpPr>
        <p:pic>
          <p:nvPicPr>
            <p:cNvPr id="40" name="Изображение 8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51521" y="3867894"/>
              <a:ext cx="576063" cy="24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Box 40"/>
            <p:cNvSpPr txBox="1"/>
            <p:nvPr/>
          </p:nvSpPr>
          <p:spPr>
            <a:xfrm>
              <a:off x="827531" y="3853086"/>
              <a:ext cx="1512221" cy="4600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latin typeface="Arial" pitchFamily="34" charset="0"/>
                  <a:ea typeface="Calibri" pitchFamily="34" charset="0"/>
                  <a:cs typeface="Arial" pitchFamily="34" charset="0"/>
                </a:rPr>
                <a:t>ЗАО «Русская тройка»;</a:t>
              </a:r>
              <a:endParaRPr lang="ru-RU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928662" y="5140340"/>
            <a:ext cx="2357454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ОАО «</a:t>
            </a:r>
            <a:r>
              <a:rPr lang="ru-RU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Транспортно-логистический</a:t>
            </a:r>
            <a:r>
              <a:rPr lang="ru-RU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 комплекс» (п.Усть-Луга);</a:t>
            </a:r>
            <a:endParaRPr lang="ru-RU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1000100" y="5715016"/>
            <a:ext cx="2714644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ОАО «Порт Усть-Луга транспортная компания»</a:t>
            </a:r>
          </a:p>
        </p:txBody>
      </p:sp>
      <p:grpSp>
        <p:nvGrpSpPr>
          <p:cNvPr id="6" name="Группа 37"/>
          <p:cNvGrpSpPr>
            <a:grpSpLocks/>
          </p:cNvGrpSpPr>
          <p:nvPr/>
        </p:nvGrpSpPr>
        <p:grpSpPr bwMode="auto">
          <a:xfrm>
            <a:off x="2714612" y="5143512"/>
            <a:ext cx="2714644" cy="276999"/>
            <a:chOff x="2627783" y="3637062"/>
            <a:chExt cx="2232249" cy="275872"/>
          </a:xfrm>
        </p:grpSpPr>
        <p:pic>
          <p:nvPicPr>
            <p:cNvPr id="45" name="Изображение 8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3" y="3661065"/>
              <a:ext cx="576065" cy="192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Box 45"/>
            <p:cNvSpPr txBox="1"/>
            <p:nvPr/>
          </p:nvSpPr>
          <p:spPr>
            <a:xfrm>
              <a:off x="3215217" y="3637062"/>
              <a:ext cx="1644815" cy="2758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latin typeface="Arial" pitchFamily="34" charset="0"/>
                  <a:ea typeface="Calibri" pitchFamily="34" charset="0"/>
                  <a:cs typeface="Arial" pitchFamily="34" charset="0"/>
                </a:rPr>
                <a:t>ОАО «</a:t>
              </a:r>
              <a:r>
                <a:rPr lang="ru-RU" sz="1200" dirty="0" err="1">
                  <a:latin typeface="Arial" pitchFamily="34" charset="0"/>
                  <a:ea typeface="Calibri" pitchFamily="34" charset="0"/>
                  <a:cs typeface="Arial" pitchFamily="34" charset="0"/>
                </a:rPr>
                <a:t>РейлТрансАвто</a:t>
              </a:r>
              <a:r>
                <a:rPr lang="ru-RU" sz="1200" dirty="0">
                  <a:latin typeface="Arial" pitchFamily="34" charset="0"/>
                  <a:ea typeface="Calibri" pitchFamily="34" charset="0"/>
                  <a:cs typeface="Arial" pitchFamily="34" charset="0"/>
                </a:rPr>
                <a:t>»</a:t>
              </a:r>
              <a:endParaRPr lang="ru-RU" sz="1200" dirty="0"/>
            </a:p>
          </p:txBody>
        </p:sp>
      </p:grpSp>
      <p:grpSp>
        <p:nvGrpSpPr>
          <p:cNvPr id="7" name="Группа 34"/>
          <p:cNvGrpSpPr>
            <a:grpSpLocks/>
          </p:cNvGrpSpPr>
          <p:nvPr/>
        </p:nvGrpSpPr>
        <p:grpSpPr bwMode="auto">
          <a:xfrm>
            <a:off x="2728887" y="3916376"/>
            <a:ext cx="2771807" cy="461665"/>
            <a:chOff x="2627783" y="2643758"/>
            <a:chExt cx="2016225" cy="462782"/>
          </a:xfrm>
        </p:grpSpPr>
        <p:pic>
          <p:nvPicPr>
            <p:cNvPr id="63" name="Изображение 13" descr="Новый.tiff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627783" y="2643758"/>
              <a:ext cx="735323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TextBox 64"/>
            <p:cNvSpPr txBox="1"/>
            <p:nvPr/>
          </p:nvSpPr>
          <p:spPr>
            <a:xfrm>
              <a:off x="3419984" y="2643758"/>
              <a:ext cx="1224024" cy="4627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latin typeface="Arial" pitchFamily="34" charset="0"/>
                  <a:ea typeface="Calibri" pitchFamily="34" charset="0"/>
                  <a:cs typeface="Arial" pitchFamily="34" charset="0"/>
                </a:rPr>
                <a:t>ОАО «</a:t>
              </a:r>
              <a:r>
                <a:rPr lang="ru-RU" sz="1200" dirty="0" err="1">
                  <a:latin typeface="Arial" pitchFamily="34" charset="0"/>
                  <a:ea typeface="Calibri" pitchFamily="34" charset="0"/>
                  <a:cs typeface="Arial" pitchFamily="34" charset="0"/>
                </a:rPr>
                <a:t>Рефсервис</a:t>
              </a:r>
              <a:r>
                <a:rPr lang="ru-RU" sz="1200" dirty="0">
                  <a:latin typeface="Arial" pitchFamily="34" charset="0"/>
                  <a:ea typeface="Calibri" pitchFamily="34" charset="0"/>
                  <a:cs typeface="Arial" pitchFamily="34" charset="0"/>
                </a:rPr>
                <a:t>»</a:t>
              </a:r>
              <a:endParaRPr lang="ru-RU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Группа 35"/>
          <p:cNvGrpSpPr>
            <a:grpSpLocks/>
          </p:cNvGrpSpPr>
          <p:nvPr/>
        </p:nvGrpSpPr>
        <p:grpSpPr bwMode="auto">
          <a:xfrm>
            <a:off x="2728887" y="4333889"/>
            <a:ext cx="2771807" cy="276999"/>
            <a:chOff x="2627783" y="3060998"/>
            <a:chExt cx="2376265" cy="277774"/>
          </a:xfrm>
        </p:grpSpPr>
        <p:pic>
          <p:nvPicPr>
            <p:cNvPr id="69" name="Рисунок 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3" y="3075806"/>
              <a:ext cx="720081" cy="1920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2" name="TextBox 71"/>
            <p:cNvSpPr txBox="1"/>
            <p:nvPr/>
          </p:nvSpPr>
          <p:spPr>
            <a:xfrm>
              <a:off x="3419871" y="3060998"/>
              <a:ext cx="1584177" cy="277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latin typeface="Arial" pitchFamily="34" charset="0"/>
                  <a:ea typeface="Calibri" pitchFamily="34" charset="0"/>
                  <a:cs typeface="Arial" pitchFamily="34" charset="0"/>
                </a:rPr>
                <a:t>ОАО «РЖД Логистика</a:t>
              </a:r>
              <a:r>
                <a:rPr lang="ru-RU" sz="1200" dirty="0" smtClean="0">
                  <a:latin typeface="Arial" pitchFamily="34" charset="0"/>
                  <a:ea typeface="Calibri" pitchFamily="34" charset="0"/>
                  <a:cs typeface="Arial" pitchFamily="34" charset="0"/>
                </a:rPr>
                <a:t>»</a:t>
              </a:r>
              <a:endParaRPr lang="ru-RU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Группа 36"/>
          <p:cNvGrpSpPr>
            <a:grpSpLocks/>
          </p:cNvGrpSpPr>
          <p:nvPr/>
        </p:nvGrpSpPr>
        <p:grpSpPr bwMode="auto">
          <a:xfrm>
            <a:off x="2728887" y="4621225"/>
            <a:ext cx="2771807" cy="461665"/>
            <a:chOff x="2627785" y="3349030"/>
            <a:chExt cx="2448271" cy="462959"/>
          </a:xfrm>
        </p:grpSpPr>
        <p:pic>
          <p:nvPicPr>
            <p:cNvPr id="74" name="Picture 2" descr="C:\Users\D\Pictures\BFIw.pn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5" y="3363838"/>
              <a:ext cx="648071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" name="TextBox 74"/>
            <p:cNvSpPr txBox="1"/>
            <p:nvPr/>
          </p:nvSpPr>
          <p:spPr>
            <a:xfrm>
              <a:off x="3347384" y="3349030"/>
              <a:ext cx="1728672" cy="4629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latin typeface="Arial" pitchFamily="34" charset="0"/>
                  <a:ea typeface="Calibri" pitchFamily="34" charset="0"/>
                  <a:cs typeface="Arial" pitchFamily="34" charset="0"/>
                </a:rPr>
                <a:t>«</a:t>
              </a:r>
              <a:r>
                <a:rPr lang="ru-RU" sz="1200" dirty="0" err="1">
                  <a:latin typeface="Arial" pitchFamily="34" charset="0"/>
                  <a:ea typeface="Calibri" pitchFamily="34" charset="0"/>
                  <a:cs typeface="Arial" pitchFamily="34" charset="0"/>
                </a:rPr>
                <a:t>Блэк</a:t>
              </a:r>
              <a:r>
                <a:rPr lang="ru-RU" sz="1200" dirty="0">
                  <a:latin typeface="Arial" pitchFamily="34" charset="0"/>
                  <a:ea typeface="Calibri" pitchFamily="34" charset="0"/>
                  <a:cs typeface="Arial" pitchFamily="34" charset="0"/>
                </a:rPr>
                <a:t> Си </a:t>
              </a:r>
              <a:r>
                <a:rPr lang="ru-RU" sz="1200" dirty="0" err="1">
                  <a:latin typeface="Arial" pitchFamily="34" charset="0"/>
                  <a:ea typeface="Calibri" pitchFamily="34" charset="0"/>
                  <a:cs typeface="Arial" pitchFamily="34" charset="0"/>
                </a:rPr>
                <a:t>Феррис</a:t>
              </a:r>
              <a:r>
                <a:rPr lang="ru-RU" sz="1200" dirty="0">
                  <a:latin typeface="Arial" pitchFamily="34" charset="0"/>
                  <a:ea typeface="Calibri" pitchFamily="34" charset="0"/>
                  <a:cs typeface="Arial" pitchFamily="34" charset="0"/>
                </a:rPr>
                <a:t> Лимитед»</a:t>
              </a:r>
              <a:endParaRPr lang="ru-RU" sz="1200" dirty="0"/>
            </a:p>
          </p:txBody>
        </p:sp>
      </p:grpSp>
      <p:grpSp>
        <p:nvGrpSpPr>
          <p:cNvPr id="11" name="Группа 38"/>
          <p:cNvGrpSpPr>
            <a:grpSpLocks/>
          </p:cNvGrpSpPr>
          <p:nvPr/>
        </p:nvGrpSpPr>
        <p:grpSpPr bwMode="auto">
          <a:xfrm>
            <a:off x="2714612" y="5572140"/>
            <a:ext cx="2232025" cy="230188"/>
            <a:chOff x="2627784" y="3925094"/>
            <a:chExt cx="2232248" cy="230832"/>
          </a:xfrm>
        </p:grpSpPr>
        <p:pic>
          <p:nvPicPr>
            <p:cNvPr id="77" name="Рисунок 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3939902"/>
              <a:ext cx="61098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" name="TextBox 77"/>
            <p:cNvSpPr txBox="1"/>
            <p:nvPr/>
          </p:nvSpPr>
          <p:spPr>
            <a:xfrm>
              <a:off x="3420025" y="3925094"/>
              <a:ext cx="1440007" cy="2308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dirty="0">
                  <a:latin typeface="Arial" pitchFamily="34" charset="0"/>
                  <a:ea typeface="Calibri" pitchFamily="34" charset="0"/>
                  <a:cs typeface="Arial" pitchFamily="34" charset="0"/>
                </a:rPr>
                <a:t>ОАО «</a:t>
              </a:r>
              <a:r>
                <a:rPr lang="ru-RU" sz="900" dirty="0" err="1">
                  <a:latin typeface="Arial" pitchFamily="34" charset="0"/>
                  <a:ea typeface="Calibri" pitchFamily="34" charset="0"/>
                  <a:cs typeface="Arial" pitchFamily="34" charset="0"/>
                </a:rPr>
                <a:t>РейлТрансАвто</a:t>
              </a:r>
              <a:r>
                <a:rPr lang="ru-RU" sz="900" dirty="0">
                  <a:latin typeface="Arial" pitchFamily="34" charset="0"/>
                  <a:ea typeface="Calibri" pitchFamily="34" charset="0"/>
                  <a:cs typeface="Arial" pitchFamily="34" charset="0"/>
                </a:rPr>
                <a:t>»</a:t>
              </a:r>
              <a:endParaRPr lang="ru-RU" sz="900" dirty="0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3521049" y="5557853"/>
            <a:ext cx="1657350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ООО «ТЛЦ Белый </a:t>
            </a:r>
            <a:r>
              <a:rPr lang="ru-RU" sz="12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Раст</a:t>
            </a:r>
            <a:r>
              <a:rPr lang="ru-RU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»</a:t>
            </a:r>
            <a:endParaRPr lang="ru-RU" sz="1200" dirty="0"/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571472" y="785794"/>
            <a:ext cx="8429684" cy="57150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Утверждена стратегия развития холдинга «РЖД»  до 2030 года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571472" y="1428736"/>
            <a:ext cx="8429684" cy="57150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Правлением ОАО «РЖД» утверждена Концепция развития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транспортно-логистического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бизнеса холдинга «РЖД» </a:t>
            </a: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571472" y="2071678"/>
            <a:ext cx="8429684" cy="28575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Утвержден периметр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транспортно-логистического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бизнес-блока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119" name="Стрелка вниз 118"/>
          <p:cNvSpPr/>
          <p:nvPr/>
        </p:nvSpPr>
        <p:spPr>
          <a:xfrm>
            <a:off x="4429124" y="2357430"/>
            <a:ext cx="742950" cy="285752"/>
          </a:xfrm>
          <a:prstGeom prst="downArrow">
            <a:avLst>
              <a:gd name="adj1" fmla="val 50000"/>
              <a:gd name="adj2" fmla="val 60413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Номер слайда 6"/>
          <p:cNvSpPr>
            <a:spLocks noGrp="1"/>
          </p:cNvSpPr>
          <p:nvPr>
            <p:ph type="sldNum" sz="quarter" idx="16"/>
          </p:nvPr>
        </p:nvSpPr>
        <p:spPr>
          <a:xfrm>
            <a:off x="3588" y="6494464"/>
            <a:ext cx="425008" cy="365125"/>
          </a:xfrm>
        </p:spPr>
        <p:txBody>
          <a:bodyPr/>
          <a:lstStyle/>
          <a:p>
            <a:pPr algn="ctr">
              <a:defRPr/>
            </a:pPr>
            <a:fld id="{E9F0AC22-219C-4DD6-A83A-B8DDA96B09E6}" type="slidenum">
              <a:rPr lang="en-US" sz="1400" b="1" smtClean="0"/>
              <a:pPr algn="ctr">
                <a:defRPr/>
              </a:pPr>
              <a:t>6</a:t>
            </a:fld>
            <a:endParaRPr lang="en-US" sz="1400" b="1" dirty="0"/>
          </a:p>
        </p:txBody>
      </p:sp>
      <p:sp>
        <p:nvSpPr>
          <p:cNvPr id="47" name="Нижний колонтитул 7"/>
          <p:cNvSpPr>
            <a:spLocks noGrp="1"/>
          </p:cNvSpPr>
          <p:nvPr>
            <p:ph type="ftr" sz="quarter" idx="17"/>
          </p:nvPr>
        </p:nvSpPr>
        <p:spPr>
          <a:xfrm>
            <a:off x="295692" y="6494464"/>
            <a:ext cx="6497637" cy="365125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|</a:t>
            </a:r>
            <a:r>
              <a:rPr lang="ru-RU" dirty="0" smtClean="0"/>
              <a:t>08</a:t>
            </a:r>
            <a:r>
              <a:rPr lang="en-US" dirty="0" smtClean="0"/>
              <a:t>.06.2015| </a:t>
            </a:r>
            <a:r>
              <a:rPr lang="ru-RU" dirty="0" smtClean="0">
                <a:solidFill>
                  <a:srgbClr val="E21A1A"/>
                </a:solidFill>
              </a:rPr>
              <a:t>Свердловская железная дорога</a:t>
            </a:r>
            <a:endParaRPr lang="en-US" dirty="0" smtClean="0">
              <a:solidFill>
                <a:srgbClr val="E21A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728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Номер слайда 6"/>
          <p:cNvSpPr>
            <a:spLocks noGrp="1"/>
          </p:cNvSpPr>
          <p:nvPr>
            <p:ph type="sldNum" sz="quarter" idx="16"/>
          </p:nvPr>
        </p:nvSpPr>
        <p:spPr>
          <a:xfrm>
            <a:off x="3588" y="6494464"/>
            <a:ext cx="425008" cy="365125"/>
          </a:xfrm>
        </p:spPr>
        <p:txBody>
          <a:bodyPr/>
          <a:lstStyle/>
          <a:p>
            <a:pPr algn="ctr">
              <a:defRPr/>
            </a:pPr>
            <a:fld id="{E9F0AC22-219C-4DD6-A83A-B8DDA96B09E6}" type="slidenum">
              <a:rPr lang="en-US" sz="1400" b="1" smtClean="0"/>
              <a:pPr algn="ctr">
                <a:defRPr/>
              </a:pPr>
              <a:t>7</a:t>
            </a:fld>
            <a:endParaRPr lang="en-US" sz="1400" b="1" dirty="0"/>
          </a:p>
        </p:txBody>
      </p:sp>
      <p:sp>
        <p:nvSpPr>
          <p:cNvPr id="47" name="Нижний колонтитул 7"/>
          <p:cNvSpPr>
            <a:spLocks noGrp="1"/>
          </p:cNvSpPr>
          <p:nvPr>
            <p:ph type="ftr" sz="quarter" idx="17"/>
          </p:nvPr>
        </p:nvSpPr>
        <p:spPr>
          <a:xfrm>
            <a:off x="295692" y="6494464"/>
            <a:ext cx="6497637" cy="365125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|</a:t>
            </a:r>
            <a:r>
              <a:rPr lang="ru-RU" dirty="0" smtClean="0"/>
              <a:t>08</a:t>
            </a:r>
            <a:r>
              <a:rPr lang="en-US" dirty="0" smtClean="0"/>
              <a:t>.06.2015| </a:t>
            </a:r>
            <a:r>
              <a:rPr lang="ru-RU" dirty="0" smtClean="0">
                <a:solidFill>
                  <a:srgbClr val="E21A1A"/>
                </a:solidFill>
              </a:rPr>
              <a:t>Свердловская железная дорога</a:t>
            </a:r>
            <a:endParaRPr lang="en-US" dirty="0" smtClean="0">
              <a:solidFill>
                <a:srgbClr val="E21A1A"/>
              </a:solidFill>
            </a:endParaRPr>
          </a:p>
        </p:txBody>
      </p:sp>
      <p:pic>
        <p:nvPicPr>
          <p:cNvPr id="48" name="Picture 8" descr="C:\Users\ЯковлевТА\Desktop\яковлев\ци_2011\правление\2013дек\выступление салтанов\отлк_сп1520_минск_подписа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17033"/>
            <a:ext cx="4067944" cy="2743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Рисунок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3751338" y="2434075"/>
            <a:ext cx="123644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7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7443486" y="2494400"/>
            <a:ext cx="1160963" cy="72831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51" name="Picture 1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880" y="2527169"/>
            <a:ext cx="1306809" cy="83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10"/>
          <p:cNvSpPr txBox="1">
            <a:spLocks noChangeArrowheads="1"/>
          </p:cNvSpPr>
          <p:nvPr/>
        </p:nvSpPr>
        <p:spPr bwMode="auto">
          <a:xfrm>
            <a:off x="2699794" y="2131944"/>
            <a:ext cx="3384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tx2"/>
                </a:solidFill>
              </a:rPr>
              <a:t>УЧРЕДИТЕЛИ: </a:t>
            </a:r>
            <a:endParaRPr lang="en-US" altLang="ru-RU" sz="2000" b="1" dirty="0" smtClean="0">
              <a:solidFill>
                <a:schemeClr val="tx2"/>
              </a:solidFill>
            </a:endParaRPr>
          </a:p>
        </p:txBody>
      </p:sp>
      <p:grpSp>
        <p:nvGrpSpPr>
          <p:cNvPr id="53" name="Группа 24"/>
          <p:cNvGrpSpPr/>
          <p:nvPr/>
        </p:nvGrpSpPr>
        <p:grpSpPr>
          <a:xfrm>
            <a:off x="236786" y="3961041"/>
            <a:ext cx="4514850" cy="1025212"/>
            <a:chOff x="332036" y="4142010"/>
            <a:chExt cx="4514850" cy="1025210"/>
          </a:xfrm>
        </p:grpSpPr>
        <p:sp>
          <p:nvSpPr>
            <p:cNvPr id="54" name="TextBox 12"/>
            <p:cNvSpPr txBox="1">
              <a:spLocks noChangeArrowheads="1"/>
            </p:cNvSpPr>
            <p:nvPr/>
          </p:nvSpPr>
          <p:spPr bwMode="auto">
            <a:xfrm>
              <a:off x="332036" y="4142010"/>
              <a:ext cx="4514850" cy="338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tx2"/>
                  </a:solidFill>
                </a:rPr>
                <a:t>ОПЕРАЦИОННЫЕ КОМПАНИИ В УПРАВЛЕНИИ:</a:t>
              </a:r>
              <a:endParaRPr lang="en-GB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55" name="Picture 23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5722" y="4694548"/>
              <a:ext cx="968041" cy="43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172114" y="4514705"/>
              <a:ext cx="622928" cy="652515"/>
            </a:xfrm>
            <a:prstGeom prst="rect">
              <a:avLst/>
            </a:prstGeom>
            <a:effectLst>
              <a:softEdge rad="12700"/>
            </a:effectLst>
          </p:spPr>
        </p:pic>
        <p:pic>
          <p:nvPicPr>
            <p:cNvPr id="57" name="Picture 11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03095" y="4628998"/>
              <a:ext cx="826819" cy="50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8" name="Группа 25"/>
          <p:cNvGrpSpPr/>
          <p:nvPr/>
        </p:nvGrpSpPr>
        <p:grpSpPr>
          <a:xfrm>
            <a:off x="79052" y="5445225"/>
            <a:ext cx="4776788" cy="828684"/>
            <a:chOff x="155252" y="5564857"/>
            <a:chExt cx="4776788" cy="828686"/>
          </a:xfrm>
        </p:grpSpPr>
        <p:sp>
          <p:nvSpPr>
            <p:cNvPr id="59" name="TextBox 17"/>
            <p:cNvSpPr txBox="1">
              <a:spLocks noChangeArrowheads="1"/>
            </p:cNvSpPr>
            <p:nvPr/>
          </p:nvSpPr>
          <p:spPr bwMode="auto">
            <a:xfrm>
              <a:off x="155252" y="5564857"/>
              <a:ext cx="4776788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tx2"/>
                  </a:solidFill>
                </a:rPr>
                <a:t>ТРАНСПОРТНО-ЭКСПЕДИТОРСКОЕ ОБСЛУЖИВАНИЕ:</a:t>
              </a:r>
              <a:endParaRPr lang="en-GB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60" name="Picture 22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4542" y="6035514"/>
              <a:ext cx="1833378" cy="358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3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95723" y="6061072"/>
              <a:ext cx="2347853" cy="29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" name="Скругленный прямоугольник 61"/>
          <p:cNvSpPr/>
          <p:nvPr/>
        </p:nvSpPr>
        <p:spPr>
          <a:xfrm>
            <a:off x="107504" y="988731"/>
            <a:ext cx="8928992" cy="94494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lnSpc>
                <a:spcPct val="110000"/>
              </a:lnSpc>
            </a:pPr>
            <a:r>
              <a:rPr lang="ru-RU" sz="15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 ноября 2014 г. </a:t>
            </a:r>
            <a:r>
              <a:rPr lang="ru-RU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Москве зарегистрировано </a:t>
            </a:r>
          </a:p>
          <a:p>
            <a:pPr lvl="0" algn="ctr" fontAlgn="base">
              <a:lnSpc>
                <a:spcPct val="110000"/>
              </a:lnSpc>
            </a:pPr>
            <a:r>
              <a:rPr lang="ru-RU" sz="15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АО «Объединенная транспортно-логистическая компания» (АО «ОТЛК») </a:t>
            </a:r>
          </a:p>
          <a:p>
            <a:pPr lvl="0" algn="ctr" fontAlgn="base">
              <a:lnSpc>
                <a:spcPct val="110000"/>
              </a:lnSpc>
            </a:pPr>
            <a:r>
              <a:rPr lang="ru-RU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 уставным капиталом </a:t>
            </a:r>
            <a:r>
              <a:rPr lang="ru-RU" sz="15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39,7 млрд. руб.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7587" y="3286146"/>
            <a:ext cx="90730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ru-RU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 втором этапе (2015 год)</a:t>
            </a:r>
            <a:r>
              <a:rPr lang="ru-RU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планируется увеличение уставного капитала АО «ОТЛК» </a:t>
            </a:r>
          </a:p>
        </p:txBody>
      </p:sp>
      <p:sp>
        <p:nvSpPr>
          <p:cNvPr id="6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76256" cy="936103"/>
          </a:xfrm>
        </p:spPr>
        <p:txBody>
          <a:bodyPr>
            <a:noAutofit/>
          </a:bodyPr>
          <a:lstStyle/>
          <a:p>
            <a:pPr eaLnBrk="0" hangingPunct="0">
              <a:defRPr/>
            </a:pPr>
            <a:r>
              <a:rPr lang="ru-RU" sz="2000" b="1" dirty="0" smtClean="0">
                <a:latin typeface="RussianRail G Pro" pitchFamily="50" charset="-52"/>
                <a:ea typeface="Verdana" pitchFamily="34" charset="0"/>
                <a:cs typeface="Verdana" pitchFamily="34" charset="0"/>
                <a:sym typeface="GillSans-Normal" charset="-52"/>
              </a:rPr>
              <a:t>АО «ОТЛК» </a:t>
            </a:r>
            <a:r>
              <a:rPr lang="ru-RU" sz="2000" b="1" dirty="0">
                <a:latin typeface="RussianRail G Pro" pitchFamily="50" charset="-52"/>
                <a:ea typeface="Verdana" pitchFamily="34" charset="0"/>
                <a:cs typeface="Verdana" pitchFamily="34" charset="0"/>
                <a:sym typeface="GillSans-Normal" charset="-52"/>
              </a:rPr>
              <a:t>– </a:t>
            </a:r>
            <a:r>
              <a:rPr lang="ru-RU" sz="2000" b="1" dirty="0" smtClean="0">
                <a:latin typeface="RussianRail G Pro" pitchFamily="50" charset="-52"/>
                <a:ea typeface="Verdana" pitchFamily="34" charset="0"/>
                <a:cs typeface="Verdana" pitchFamily="34" charset="0"/>
                <a:sym typeface="GillSans-Normal" charset="-52"/>
              </a:rPr>
              <a:t>КЛЮЧЕВОЙ ИНСТРУМЕНТ ИНТЕГРАЦИИ ТРАНСПОРТНЫХ СИСТЕМ СТРАН ЕЭП</a:t>
            </a:r>
            <a:endParaRPr lang="ru-RU" sz="2000" b="1" dirty="0">
              <a:latin typeface="RussianRail G Pro" pitchFamily="50" charset="-52"/>
              <a:ea typeface="Verdana" pitchFamily="34" charset="0"/>
              <a:cs typeface="Verdana" pitchFamily="34" charset="0"/>
              <a:sym typeface="GillSans-Normal" charset="-52"/>
            </a:endParaRPr>
          </a:p>
        </p:txBody>
      </p:sp>
      <p:pic>
        <p:nvPicPr>
          <p:cNvPr id="67" name="Picture 4" descr="C:\Users\ЯковлевТА\Desktop\яковлев\ци_2011\презентации\презентация РЖД\презентации\лого и флаги\600px-Flag_of_Kazakhstan.sv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09195" y="439891"/>
            <a:ext cx="695923" cy="50593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8" name="Picture 2" descr="C:\Users\ЯковлевТА\Desktop\яковлев\ци_2011\презентации\презентация РЖД\презентации\лого и флаги\Flag_of_Russia.sv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05498" y="232831"/>
            <a:ext cx="695923" cy="50593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0" name="Picture 3" descr="C:\Users\ЯковлевТА\Desktop\яковлев\ци_2011\презентации\презентация РЖД\презентации\лого и флаги\800px-Flag_of_Belarus_sv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35130" y="-19051"/>
            <a:ext cx="695698" cy="504056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4002728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751404" y="3657559"/>
            <a:ext cx="1368425" cy="230792"/>
          </a:xfrm>
          <a:prstGeom prst="rect">
            <a:avLst/>
          </a:prstGeom>
          <a:ln>
            <a:solidFill>
              <a:srgbClr val="385D8A"/>
            </a:solidFill>
          </a:ln>
        </p:spPr>
        <p:txBody>
          <a:bodyPr lIns="91401" tIns="45700" rIns="91401" bIns="45700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chemeClr val="tx2">
                    <a:lumMod val="75000"/>
                  </a:schemeClr>
                </a:solidFill>
              </a:rPr>
              <a:t>Выполнение перевозок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51465" y="3871874"/>
            <a:ext cx="1295400" cy="235229"/>
          </a:xfrm>
          <a:prstGeom prst="rect">
            <a:avLst/>
          </a:prstGeom>
          <a:ln>
            <a:solidFill>
              <a:srgbClr val="385D8A"/>
            </a:solidFill>
          </a:ln>
        </p:spPr>
        <p:txBody>
          <a:bodyPr lIns="91401" tIns="45700" rIns="91401" bIns="45700"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tx2">
                    <a:lumMod val="75000"/>
                  </a:schemeClr>
                </a:solidFill>
              </a:rPr>
              <a:t>Социальный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60648"/>
            <a:ext cx="9144000" cy="33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RussianRail G Pro" pitchFamily="50" charset="-52"/>
                <a:ea typeface="Verdana" pitchFamily="34" charset="0"/>
                <a:cs typeface="Verdana" pitchFamily="34" charset="0"/>
              </a:rPr>
              <a:t>УКРУПНЕННАЯ БИЗНЕС-МОДЕЛЬ БИЗНЕС-БЛОКА «ИНФРАСТРУКТУРА»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66091" y="1800185"/>
            <a:ext cx="1928813" cy="1929952"/>
          </a:xfrm>
          <a:prstGeom prst="roundRect">
            <a:avLst/>
          </a:prstGeom>
          <a:solidFill>
            <a:srgbClr val="CFD2D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ТРАНСПОРТНО-ЛОГИСТИЧЕСКИЕ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УСЛУГИ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65557" y="1570000"/>
            <a:ext cx="3857625" cy="4429125"/>
          </a:xfrm>
          <a:prstGeom prst="roundRect">
            <a:avLst/>
          </a:prstGeom>
          <a:solidFill>
            <a:srgbClr val="A40000"/>
          </a:solidFill>
          <a:ln w="9525">
            <a:solidFill>
              <a:srgbClr val="385D8A"/>
            </a:solidFill>
            <a:miter lim="800000"/>
            <a:headEnd/>
            <a:tailEnd/>
          </a:ln>
        </p:spPr>
        <p:txBody>
          <a:bodyPr wrap="none" lIns="91401" tIns="45700" rIns="91401" bIns="45700" anchor="t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ИНФРАСТРУКТУРА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0969" y="785794"/>
            <a:ext cx="2143125" cy="714375"/>
          </a:xfrm>
          <a:prstGeom prst="roundRect">
            <a:avLst/>
          </a:prstGeom>
          <a:solidFill>
            <a:srgbClr val="CFD2D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Пассажиры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37529" y="2514559"/>
            <a:ext cx="1785937" cy="1143570"/>
          </a:xfrm>
          <a:prstGeom prst="roundRect">
            <a:avLst/>
          </a:prstGeom>
          <a:solidFill>
            <a:srgbClr val="E9EAEB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anchor="ctr"/>
          <a:lstStyle/>
          <a:p>
            <a:pPr>
              <a:buFont typeface="Arial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</a:rPr>
              <a:t>Оказание </a:t>
            </a:r>
            <a:r>
              <a:rPr lang="ru-RU" sz="1200" dirty="0" err="1">
                <a:solidFill>
                  <a:schemeClr val="tx1"/>
                </a:solidFill>
                <a:latin typeface="Verdana" pitchFamily="34" charset="0"/>
              </a:rPr>
              <a:t>транспортно-логистических</a:t>
            </a:r>
            <a:r>
              <a:rPr lang="ru-RU" sz="1200" dirty="0">
                <a:solidFill>
                  <a:schemeClr val="tx1"/>
                </a:solidFill>
                <a:latin typeface="Verdana" pitchFamily="34" charset="0"/>
              </a:rPr>
              <a:t> услуг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85141" y="3802021"/>
            <a:ext cx="1928813" cy="2592388"/>
          </a:xfrm>
          <a:prstGeom prst="roundRect">
            <a:avLst/>
          </a:prstGeom>
          <a:solidFill>
            <a:srgbClr val="CFD2D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СОЦИАЛЬНЫЙ БИЗНЕС-БЛОК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58169" y="4306850"/>
            <a:ext cx="1800225" cy="2016125"/>
          </a:xfrm>
          <a:prstGeom prst="roundRect">
            <a:avLst/>
          </a:prstGeom>
          <a:solidFill>
            <a:srgbClr val="E9EAEB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anchor="ctr"/>
          <a:lstStyle/>
          <a:p>
            <a:pPr>
              <a:buFont typeface="Arial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</a:rPr>
              <a:t>Оказание услуг по медицинскому обслуживанию</a:t>
            </a: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</a:rPr>
              <a:t>Оказание услуг по организации и проведению культурных и спортивных мероприятий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2406" y="3943312"/>
            <a:ext cx="1928812" cy="2500312"/>
          </a:xfrm>
          <a:prstGeom prst="roundRect">
            <a:avLst/>
          </a:prstGeom>
          <a:solidFill>
            <a:srgbClr val="CFD2D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ИНЖИНИРИНГ И ТРАНСПОРТНОЕ СТРОИТЕЛЬСТВО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3843" y="4586246"/>
            <a:ext cx="1785938" cy="1785938"/>
          </a:xfrm>
          <a:prstGeom prst="roundRect">
            <a:avLst/>
          </a:prstGeom>
          <a:solidFill>
            <a:srgbClr val="E9EAEB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144000" rIns="91401" bIns="45700" anchor="ctr"/>
          <a:lstStyle/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</a:rPr>
              <a:t>Оказание услуг по строительству и ремонту</a:t>
            </a: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</a:rPr>
              <a:t> Оказание услуг по разработке проектно-сметной документации</a:t>
            </a:r>
          </a:p>
          <a:p>
            <a:pPr>
              <a:buFont typeface="Arial" charset="0"/>
              <a:buChar char="•"/>
              <a:defRPr/>
            </a:pPr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2406" y="1800188"/>
            <a:ext cx="1928812" cy="2073275"/>
          </a:xfrm>
          <a:prstGeom prst="roundRect">
            <a:avLst/>
          </a:prstGeom>
          <a:solidFill>
            <a:srgbClr val="CFD2D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ПАССАЖИРСКИЕ ПЕРЕВОЗКИ И СЕРВИС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3532" y="2433600"/>
            <a:ext cx="1728787" cy="1362075"/>
          </a:xfrm>
          <a:prstGeom prst="roundRect">
            <a:avLst/>
          </a:prstGeom>
          <a:solidFill>
            <a:srgbClr val="E9EAEB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anchor="ctr"/>
          <a:lstStyle/>
          <a:p>
            <a:pPr>
              <a:buFont typeface="Arial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</a:rPr>
              <a:t>Оказание услуг по перевозке пассажиров в пригородном сообщении и дальнем следовании</a:t>
            </a:r>
          </a:p>
        </p:txBody>
      </p:sp>
      <p:sp>
        <p:nvSpPr>
          <p:cNvPr id="20" name="Стрелка вниз 19"/>
          <p:cNvSpPr/>
          <p:nvPr/>
        </p:nvSpPr>
        <p:spPr>
          <a:xfrm rot="14233195">
            <a:off x="2402031" y="5354600"/>
            <a:ext cx="725488" cy="1093787"/>
          </a:xfrm>
          <a:prstGeom prst="downArrow">
            <a:avLst/>
          </a:prstGeom>
          <a:solidFill>
            <a:srgbClr val="FCD5B5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 rot="7112493">
            <a:off x="6085822" y="5329991"/>
            <a:ext cx="725487" cy="1108075"/>
          </a:xfrm>
          <a:prstGeom prst="downArrow">
            <a:avLst/>
          </a:prstGeom>
          <a:solidFill>
            <a:srgbClr val="FCD5B5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 rot="6967585">
            <a:off x="2536968" y="2070062"/>
            <a:ext cx="725488" cy="1255712"/>
          </a:xfrm>
          <a:prstGeom prst="downArrow">
            <a:avLst/>
          </a:prstGeom>
          <a:solidFill>
            <a:srgbClr val="FCD5B5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 rot="14309361">
            <a:off x="6021311" y="2085326"/>
            <a:ext cx="727075" cy="1185863"/>
          </a:xfrm>
          <a:prstGeom prst="downArrow">
            <a:avLst/>
          </a:prstGeom>
          <a:solidFill>
            <a:srgbClr val="FCD5B5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Прямоугольник 80"/>
          <p:cNvSpPr>
            <a:spLocks noChangeArrowheads="1"/>
          </p:cNvSpPr>
          <p:nvPr/>
        </p:nvSpPr>
        <p:spPr bwMode="auto">
          <a:xfrm rot="1573006">
            <a:off x="2330592" y="2480277"/>
            <a:ext cx="1136650" cy="3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01" tIns="45700" rIns="91401" bIns="45700">
            <a:spAutoFit/>
          </a:bodyPr>
          <a:lstStyle/>
          <a:p>
            <a:pPr algn="ctr"/>
            <a:r>
              <a:rPr lang="ru-RU" sz="900" b="1" dirty="0">
                <a:latin typeface="Verdana" pitchFamily="34" charset="0"/>
              </a:rPr>
              <a:t>Выполнение перевозок</a:t>
            </a:r>
          </a:p>
        </p:txBody>
      </p:sp>
      <p:sp>
        <p:nvSpPr>
          <p:cNvPr id="25" name="Прямоугольник 84"/>
          <p:cNvSpPr>
            <a:spLocks noChangeArrowheads="1"/>
          </p:cNvSpPr>
          <p:nvPr/>
        </p:nvSpPr>
        <p:spPr bwMode="auto">
          <a:xfrm rot="-1880803">
            <a:off x="5791913" y="2537383"/>
            <a:ext cx="1073150" cy="3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01" tIns="45700" rIns="91401" bIns="45700">
            <a:spAutoFit/>
          </a:bodyPr>
          <a:lstStyle/>
          <a:p>
            <a:pPr algn="ctr"/>
            <a:r>
              <a:rPr lang="ru-RU" sz="900" b="1" dirty="0">
                <a:latin typeface="Verdana" pitchFamily="34" charset="0"/>
              </a:rPr>
              <a:t>Выполнение перевозок</a:t>
            </a:r>
          </a:p>
        </p:txBody>
      </p:sp>
      <p:sp>
        <p:nvSpPr>
          <p:cNvPr id="26" name="Прямоугольник 87"/>
          <p:cNvSpPr>
            <a:spLocks noChangeArrowheads="1"/>
          </p:cNvSpPr>
          <p:nvPr/>
        </p:nvSpPr>
        <p:spPr bwMode="auto">
          <a:xfrm rot="-1918430">
            <a:off x="2175207" y="5818519"/>
            <a:ext cx="1095375" cy="23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01" tIns="45700" rIns="91401" bIns="45700">
            <a:spAutoFit/>
          </a:bodyPr>
          <a:lstStyle/>
          <a:p>
            <a:pPr algn="ctr"/>
            <a:r>
              <a:rPr lang="ru-RU" sz="900" b="1" dirty="0">
                <a:latin typeface="Verdana" pitchFamily="34" charset="0"/>
              </a:rPr>
              <a:t>Обеспечение</a:t>
            </a:r>
          </a:p>
        </p:txBody>
      </p:sp>
      <p:sp>
        <p:nvSpPr>
          <p:cNvPr id="27" name="Прямоугольник 91"/>
          <p:cNvSpPr>
            <a:spLocks noChangeArrowheads="1"/>
          </p:cNvSpPr>
          <p:nvPr/>
        </p:nvSpPr>
        <p:spPr bwMode="auto">
          <a:xfrm rot="1624259">
            <a:off x="5910302" y="5797137"/>
            <a:ext cx="1181348" cy="23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1401" tIns="45700" rIns="91401" bIns="45700">
            <a:spAutoFit/>
          </a:bodyPr>
          <a:lstStyle/>
          <a:p>
            <a:pPr algn="ctr"/>
            <a:r>
              <a:rPr lang="ru-RU" sz="900" b="1" dirty="0">
                <a:latin typeface="Verdana" pitchFamily="34" charset="0"/>
              </a:rPr>
              <a:t>Обеспечение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786578" y="785794"/>
            <a:ext cx="2143125" cy="714375"/>
          </a:xfrm>
          <a:prstGeom prst="roundRect">
            <a:avLst/>
          </a:prstGeom>
          <a:solidFill>
            <a:srgbClr val="CFD2D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Грузоотправители, грузополучатели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(порты, ППЖТ, др.)</a:t>
            </a:r>
          </a:p>
        </p:txBody>
      </p:sp>
      <p:sp>
        <p:nvSpPr>
          <p:cNvPr id="29" name="Стрелка вниз 28"/>
          <p:cNvSpPr/>
          <p:nvPr/>
        </p:nvSpPr>
        <p:spPr>
          <a:xfrm>
            <a:off x="1108218" y="1500171"/>
            <a:ext cx="357188" cy="285750"/>
          </a:xfrm>
          <a:prstGeom prst="downArrow">
            <a:avLst/>
          </a:prstGeom>
          <a:solidFill>
            <a:srgbClr val="E9EAE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Стрелка вниз 29"/>
          <p:cNvSpPr/>
          <p:nvPr/>
        </p:nvSpPr>
        <p:spPr>
          <a:xfrm>
            <a:off x="7680465" y="1500171"/>
            <a:ext cx="357188" cy="285750"/>
          </a:xfrm>
          <a:prstGeom prst="downArrow">
            <a:avLst/>
          </a:prstGeom>
          <a:solidFill>
            <a:srgbClr val="E9EAE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" name="Oval 28"/>
          <p:cNvSpPr>
            <a:spLocks noChangeArrowheads="1"/>
          </p:cNvSpPr>
          <p:nvPr/>
        </p:nvSpPr>
        <p:spPr bwMode="auto">
          <a:xfrm>
            <a:off x="4033159" y="3802517"/>
            <a:ext cx="1225550" cy="647700"/>
          </a:xfrm>
          <a:prstGeom prst="ellipse">
            <a:avLst/>
          </a:prstGeom>
          <a:solidFill>
            <a:srgbClr val="FCD5B5"/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 wrap="none" lIns="91401" tIns="45700" rIns="91401" bIns="45700" anchor="ctr"/>
          <a:lstStyle/>
          <a:p>
            <a:pPr algn="ctr">
              <a:defRPr/>
            </a:pPr>
            <a:r>
              <a:rPr lang="ru-RU" sz="1000" b="1" dirty="0">
                <a:latin typeface="Verdana" pitchFamily="34" charset="0"/>
              </a:rPr>
              <a:t>Внутренний </a:t>
            </a:r>
            <a:endParaRPr lang="en-US" sz="1000" b="1" dirty="0">
              <a:latin typeface="Verdana" pitchFamily="34" charset="0"/>
            </a:endParaRPr>
          </a:p>
          <a:p>
            <a:pPr algn="ctr">
              <a:defRPr/>
            </a:pPr>
            <a:r>
              <a:rPr lang="ru-RU" sz="1000" b="1" dirty="0">
                <a:latin typeface="Verdana" pitchFamily="34" charset="0"/>
              </a:rPr>
              <a:t>оборот</a:t>
            </a:r>
            <a:endParaRPr lang="en-US" sz="1000" b="1" dirty="0">
              <a:latin typeface="Verdana" pitchFamily="34" charset="0"/>
            </a:endParaRPr>
          </a:p>
          <a:p>
            <a:pPr algn="ctr">
              <a:defRPr/>
            </a:pPr>
            <a:r>
              <a:rPr lang="ru-RU" sz="1000" b="1" dirty="0">
                <a:latin typeface="Verdana" pitchFamily="34" charset="0"/>
              </a:rPr>
              <a:t> услуг</a:t>
            </a:r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3889144" y="2217969"/>
            <a:ext cx="1512168" cy="1366565"/>
          </a:xfrm>
          <a:prstGeom prst="ellipse">
            <a:avLst/>
          </a:prstGeom>
          <a:solidFill>
            <a:srgbClr val="E9EAEB"/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wrap="none" lIns="91401" tIns="45700" rIns="91401" bIns="45700" anchor="ctr"/>
          <a:lstStyle/>
          <a:p>
            <a:pPr algn="ctr"/>
            <a:r>
              <a:rPr lang="ru-RU" sz="1200" dirty="0">
                <a:latin typeface="Verdana" pitchFamily="34" charset="0"/>
              </a:rPr>
              <a:t>Организация </a:t>
            </a:r>
          </a:p>
          <a:p>
            <a:pPr algn="ctr"/>
            <a:r>
              <a:rPr lang="ru-RU" sz="1200" dirty="0">
                <a:latin typeface="Verdana" pitchFamily="34" charset="0"/>
              </a:rPr>
              <a:t>перевозки</a:t>
            </a:r>
          </a:p>
          <a:p>
            <a:pPr algn="ctr"/>
            <a:r>
              <a:rPr lang="ru-RU" sz="1200" dirty="0">
                <a:latin typeface="Verdana" pitchFamily="34" charset="0"/>
              </a:rPr>
              <a:t>(ЦД)</a:t>
            </a:r>
          </a:p>
        </p:txBody>
      </p:sp>
      <p:sp>
        <p:nvSpPr>
          <p:cNvPr id="33" name="Oval 33"/>
          <p:cNvSpPr>
            <a:spLocks noChangeArrowheads="1"/>
          </p:cNvSpPr>
          <p:nvPr/>
        </p:nvSpPr>
        <p:spPr bwMode="auto">
          <a:xfrm>
            <a:off x="5113279" y="4234193"/>
            <a:ext cx="1368152" cy="1295032"/>
          </a:xfrm>
          <a:prstGeom prst="ellipse">
            <a:avLst/>
          </a:prstGeom>
          <a:solidFill>
            <a:srgbClr val="E9EAEB"/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wrap="none" lIns="91401" tIns="45700" rIns="91401" bIns="45700" anchor="ctr"/>
          <a:lstStyle/>
          <a:p>
            <a:pPr algn="ctr"/>
            <a:r>
              <a:rPr lang="ru-RU" sz="1200" dirty="0">
                <a:latin typeface="Verdana" pitchFamily="34" charset="0"/>
              </a:rPr>
              <a:t>Обеспечение</a:t>
            </a:r>
          </a:p>
          <a:p>
            <a:pPr algn="ctr"/>
            <a:r>
              <a:rPr lang="ru-RU" sz="1200" dirty="0">
                <a:latin typeface="Verdana" pitchFamily="34" charset="0"/>
              </a:rPr>
              <a:t>инфра</a:t>
            </a:r>
            <a:r>
              <a:rPr lang="en-US" sz="1200" dirty="0">
                <a:latin typeface="Verdana" pitchFamily="34" charset="0"/>
              </a:rPr>
              <a:t>-</a:t>
            </a:r>
          </a:p>
          <a:p>
            <a:pPr algn="ctr"/>
            <a:r>
              <a:rPr lang="ru-RU" sz="1200" dirty="0">
                <a:latin typeface="Verdana" pitchFamily="34" charset="0"/>
              </a:rPr>
              <a:t>структурой</a:t>
            </a:r>
            <a:endParaRPr lang="en-US" sz="1200" dirty="0">
              <a:latin typeface="Verdana" pitchFamily="34" charset="0"/>
            </a:endParaRPr>
          </a:p>
          <a:p>
            <a:pPr algn="ctr"/>
            <a:r>
              <a:rPr lang="en-US" sz="1200" dirty="0">
                <a:latin typeface="Verdana" pitchFamily="34" charset="0"/>
              </a:rPr>
              <a:t>(</a:t>
            </a:r>
            <a:r>
              <a:rPr lang="ru-RU" sz="1200" dirty="0">
                <a:latin typeface="Verdana" pitchFamily="34" charset="0"/>
              </a:rPr>
              <a:t>ЦДИ)</a:t>
            </a:r>
          </a:p>
        </p:txBody>
      </p:sp>
      <p:sp>
        <p:nvSpPr>
          <p:cNvPr id="34" name="Oval 34"/>
          <p:cNvSpPr>
            <a:spLocks noChangeArrowheads="1"/>
          </p:cNvSpPr>
          <p:nvPr/>
        </p:nvSpPr>
        <p:spPr bwMode="auto">
          <a:xfrm>
            <a:off x="2809023" y="4162184"/>
            <a:ext cx="1368152" cy="1295599"/>
          </a:xfrm>
          <a:prstGeom prst="ellipse">
            <a:avLst/>
          </a:prstGeom>
          <a:solidFill>
            <a:srgbClr val="E9EAEB"/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wrap="none" lIns="91401" tIns="45700" rIns="91401" bIns="45700" anchor="ctr"/>
          <a:lstStyle/>
          <a:p>
            <a:pPr algn="ctr"/>
            <a:r>
              <a:rPr lang="ru-RU" sz="1200" dirty="0">
                <a:latin typeface="Verdana" pitchFamily="34" charset="0"/>
              </a:rPr>
              <a:t>Обеспечение</a:t>
            </a:r>
          </a:p>
          <a:p>
            <a:pPr algn="ctr"/>
            <a:r>
              <a:rPr lang="ru-RU" sz="1200" dirty="0" err="1">
                <a:latin typeface="Verdana" pitchFamily="34" charset="0"/>
              </a:rPr>
              <a:t>тяго</a:t>
            </a:r>
            <a:r>
              <a:rPr lang="en-US" sz="1200" dirty="0">
                <a:latin typeface="Verdana" pitchFamily="34" charset="0"/>
              </a:rPr>
              <a:t>й</a:t>
            </a:r>
          </a:p>
          <a:p>
            <a:pPr algn="ctr"/>
            <a:r>
              <a:rPr lang="en-US" sz="1200" dirty="0">
                <a:latin typeface="Verdana" pitchFamily="34" charset="0"/>
              </a:rPr>
              <a:t>(</a:t>
            </a:r>
            <a:r>
              <a:rPr lang="ru-RU" sz="1200" dirty="0">
                <a:latin typeface="Verdana" pitchFamily="34" charset="0"/>
              </a:rPr>
              <a:t>ЦТ)</a:t>
            </a:r>
          </a:p>
        </p:txBody>
      </p:sp>
      <p:sp>
        <p:nvSpPr>
          <p:cNvPr id="35" name="AutoShape 40"/>
          <p:cNvSpPr>
            <a:spLocks noChangeArrowheads="1"/>
          </p:cNvSpPr>
          <p:nvPr/>
        </p:nvSpPr>
        <p:spPr bwMode="auto">
          <a:xfrm rot="2419912">
            <a:off x="3816494" y="3370225"/>
            <a:ext cx="144463" cy="792163"/>
          </a:xfrm>
          <a:prstGeom prst="upDownArrow">
            <a:avLst>
              <a:gd name="adj1" fmla="val 50000"/>
              <a:gd name="adj2" fmla="val 109670"/>
            </a:avLst>
          </a:prstGeom>
          <a:solidFill>
            <a:schemeClr val="bg1"/>
          </a:solidFill>
          <a:ln w="9525">
            <a:solidFill>
              <a:srgbClr val="385D8A"/>
            </a:solidFill>
            <a:miter lim="800000"/>
            <a:headEnd/>
            <a:tailEnd/>
          </a:ln>
        </p:spPr>
        <p:txBody>
          <a:bodyPr wrap="none" lIns="91401" tIns="45700" rIns="91401" bIns="45700" anchor="ctr"/>
          <a:lstStyle/>
          <a:p>
            <a:endParaRPr lang="ru-RU"/>
          </a:p>
        </p:txBody>
      </p:sp>
      <p:sp>
        <p:nvSpPr>
          <p:cNvPr id="36" name="AutoShape 41"/>
          <p:cNvSpPr>
            <a:spLocks noChangeArrowheads="1"/>
          </p:cNvSpPr>
          <p:nvPr/>
        </p:nvSpPr>
        <p:spPr bwMode="auto">
          <a:xfrm rot="-1951256">
            <a:off x="5400819" y="3370225"/>
            <a:ext cx="142875" cy="792163"/>
          </a:xfrm>
          <a:prstGeom prst="upDownArrow">
            <a:avLst>
              <a:gd name="adj1" fmla="val 50000"/>
              <a:gd name="adj2" fmla="val 110889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01" tIns="45700" rIns="91401" bIns="45700" anchor="ctr"/>
          <a:lstStyle/>
          <a:p>
            <a:endParaRPr lang="ru-RU"/>
          </a:p>
        </p:txBody>
      </p:sp>
      <p:sp>
        <p:nvSpPr>
          <p:cNvPr id="37" name="AutoShape 42"/>
          <p:cNvSpPr>
            <a:spLocks noChangeArrowheads="1"/>
          </p:cNvSpPr>
          <p:nvPr/>
        </p:nvSpPr>
        <p:spPr bwMode="auto">
          <a:xfrm rot="5400000">
            <a:off x="4572959" y="4486234"/>
            <a:ext cx="144462" cy="792162"/>
          </a:xfrm>
          <a:prstGeom prst="upDownArrow">
            <a:avLst>
              <a:gd name="adj1" fmla="val 50000"/>
              <a:gd name="adj2" fmla="val 109671"/>
            </a:avLst>
          </a:prstGeom>
          <a:solidFill>
            <a:schemeClr val="bg1"/>
          </a:solidFill>
          <a:ln w="9525">
            <a:solidFill>
              <a:srgbClr val="385D8A"/>
            </a:solidFill>
            <a:miter lim="800000"/>
            <a:headEnd/>
            <a:tailEnd/>
          </a:ln>
        </p:spPr>
        <p:txBody>
          <a:bodyPr wrap="none" lIns="91401" tIns="45700" rIns="91401" bIns="45700" anchor="ctr"/>
          <a:lstStyle/>
          <a:p>
            <a:endParaRPr lang="ru-RU"/>
          </a:p>
        </p:txBody>
      </p:sp>
      <p:sp>
        <p:nvSpPr>
          <p:cNvPr id="41" name="Номер слайда 6"/>
          <p:cNvSpPr>
            <a:spLocks noGrp="1"/>
          </p:cNvSpPr>
          <p:nvPr>
            <p:ph type="sldNum" sz="quarter" idx="16"/>
          </p:nvPr>
        </p:nvSpPr>
        <p:spPr>
          <a:xfrm>
            <a:off x="3588" y="6494464"/>
            <a:ext cx="425008" cy="365125"/>
          </a:xfrm>
        </p:spPr>
        <p:txBody>
          <a:bodyPr/>
          <a:lstStyle/>
          <a:p>
            <a:pPr algn="ctr">
              <a:defRPr/>
            </a:pPr>
            <a:fld id="{E9F0AC22-219C-4DD6-A83A-B8DDA96B09E6}" type="slidenum">
              <a:rPr lang="en-US" sz="1400" b="1" smtClean="0"/>
              <a:pPr algn="ctr">
                <a:defRPr/>
              </a:pPr>
              <a:t>8</a:t>
            </a:fld>
            <a:endParaRPr lang="en-US" sz="1400" b="1" dirty="0"/>
          </a:p>
        </p:txBody>
      </p:sp>
      <p:sp>
        <p:nvSpPr>
          <p:cNvPr id="42" name="Нижний колонтитул 7"/>
          <p:cNvSpPr>
            <a:spLocks noGrp="1"/>
          </p:cNvSpPr>
          <p:nvPr>
            <p:ph type="ftr" sz="quarter" idx="17"/>
          </p:nvPr>
        </p:nvSpPr>
        <p:spPr>
          <a:xfrm>
            <a:off x="295692" y="6494464"/>
            <a:ext cx="6497637" cy="365125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|</a:t>
            </a:r>
            <a:r>
              <a:rPr lang="ru-RU" dirty="0" smtClean="0"/>
              <a:t>08</a:t>
            </a:r>
            <a:r>
              <a:rPr lang="en-US" dirty="0" smtClean="0"/>
              <a:t>.06.2015| </a:t>
            </a:r>
            <a:r>
              <a:rPr lang="ru-RU" dirty="0" smtClean="0">
                <a:solidFill>
                  <a:srgbClr val="E21A1A"/>
                </a:solidFill>
              </a:rPr>
              <a:t>Свердловская железная дорога</a:t>
            </a:r>
            <a:endParaRPr lang="en-US" dirty="0" smtClean="0">
              <a:solidFill>
                <a:srgbClr val="E21A1A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Номер слайда 6"/>
          <p:cNvSpPr>
            <a:spLocks noGrp="1"/>
          </p:cNvSpPr>
          <p:nvPr>
            <p:ph type="sldNum" sz="quarter" idx="16"/>
          </p:nvPr>
        </p:nvSpPr>
        <p:spPr>
          <a:xfrm>
            <a:off x="3588" y="6494464"/>
            <a:ext cx="425008" cy="365125"/>
          </a:xfrm>
        </p:spPr>
        <p:txBody>
          <a:bodyPr/>
          <a:lstStyle/>
          <a:p>
            <a:pPr algn="ctr">
              <a:defRPr/>
            </a:pPr>
            <a:fld id="{E9F0AC22-219C-4DD6-A83A-B8DDA96B09E6}" type="slidenum">
              <a:rPr lang="en-US" sz="1400" b="1" smtClean="0"/>
              <a:pPr algn="ctr">
                <a:defRPr/>
              </a:pPr>
              <a:t>9</a:t>
            </a:fld>
            <a:endParaRPr lang="en-US" sz="1400" b="1" dirty="0"/>
          </a:p>
        </p:txBody>
      </p:sp>
      <p:sp>
        <p:nvSpPr>
          <p:cNvPr id="47" name="Нижний колонтитул 7"/>
          <p:cNvSpPr>
            <a:spLocks noGrp="1"/>
          </p:cNvSpPr>
          <p:nvPr>
            <p:ph type="ftr" sz="quarter" idx="17"/>
          </p:nvPr>
        </p:nvSpPr>
        <p:spPr>
          <a:xfrm>
            <a:off x="295692" y="6494464"/>
            <a:ext cx="6497637" cy="365125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|</a:t>
            </a:r>
            <a:r>
              <a:rPr lang="ru-RU" dirty="0" smtClean="0"/>
              <a:t>08</a:t>
            </a:r>
            <a:r>
              <a:rPr lang="en-US" dirty="0" smtClean="0"/>
              <a:t>.06.2015| </a:t>
            </a:r>
            <a:r>
              <a:rPr lang="ru-RU" dirty="0" smtClean="0">
                <a:solidFill>
                  <a:srgbClr val="E21A1A"/>
                </a:solidFill>
              </a:rPr>
              <a:t>Свердловская железная дорога</a:t>
            </a:r>
            <a:endParaRPr lang="en-US" dirty="0" smtClean="0">
              <a:solidFill>
                <a:srgbClr val="E21A1A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876301"/>
            <a:ext cx="9144000" cy="68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8" name="Picture 10" descr="D:\Pictures\карты\2000px-BlankMap-Eurasia_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018118"/>
            <a:ext cx="8323263" cy="575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" name="Группа 906"/>
          <p:cNvGrpSpPr>
            <a:grpSpLocks/>
          </p:cNvGrpSpPr>
          <p:nvPr/>
        </p:nvGrpSpPr>
        <p:grpSpPr bwMode="auto">
          <a:xfrm>
            <a:off x="6321426" y="3672418"/>
            <a:ext cx="2822575" cy="2865967"/>
            <a:chOff x="6038377" y="2790334"/>
            <a:chExt cx="2822813" cy="2150139"/>
          </a:xfrm>
        </p:grpSpPr>
        <p:pic>
          <p:nvPicPr>
            <p:cNvPr id="60" name="Изображение 2"/>
            <p:cNvPicPr>
              <a:picLocks noChangeAspect="1"/>
            </p:cNvPicPr>
            <p:nvPr/>
          </p:nvPicPr>
          <p:blipFill>
            <a:blip r:embed="rId3" cstate="print"/>
            <a:srcRect r="-4388"/>
            <a:stretch>
              <a:fillRect/>
            </a:stretch>
          </p:blipFill>
          <p:spPr bwMode="auto">
            <a:xfrm>
              <a:off x="6038377" y="2790334"/>
              <a:ext cx="2822813" cy="215013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softEdge rad="127000"/>
            </a:effectLst>
          </p:spPr>
        </p:pic>
        <p:pic>
          <p:nvPicPr>
            <p:cNvPr id="61" name="Изображение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68445" y="3601038"/>
              <a:ext cx="1993703" cy="1197479"/>
            </a:xfrm>
            <a:prstGeom prst="rect">
              <a:avLst/>
            </a:prstGeom>
            <a:solidFill>
              <a:srgbClr val="EDEDED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62" name="Группа 22"/>
            <p:cNvGrpSpPr>
              <a:grpSpLocks/>
            </p:cNvGrpSpPr>
            <p:nvPr/>
          </p:nvGrpSpPr>
          <p:grpSpPr bwMode="auto">
            <a:xfrm>
              <a:off x="6749637" y="3101580"/>
              <a:ext cx="1965491" cy="1641982"/>
              <a:chOff x="6247295" y="2581290"/>
              <a:chExt cx="2772261" cy="3432055"/>
            </a:xfrm>
          </p:grpSpPr>
          <p:sp>
            <p:nvSpPr>
              <p:cNvPr id="63" name="Прямоугольник 16"/>
              <p:cNvSpPr/>
              <p:nvPr/>
            </p:nvSpPr>
            <p:spPr>
              <a:xfrm>
                <a:off x="6247295" y="3650073"/>
                <a:ext cx="2772261" cy="236327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4" name="Прямая соединительная линия 63"/>
              <p:cNvCxnSpPr/>
              <p:nvPr/>
            </p:nvCxnSpPr>
            <p:spPr>
              <a:xfrm flipH="1">
                <a:off x="7633427" y="2581290"/>
                <a:ext cx="1258490" cy="1058824"/>
              </a:xfrm>
              <a:prstGeom prst="line">
                <a:avLst/>
              </a:prstGeom>
              <a:ln w="15875">
                <a:solidFill>
                  <a:srgbClr val="C00000"/>
                </a:solidFill>
                <a:head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5" name="Picture 5" descr="C:\Users\ЯковлевТА\Desktop\яковлев\ци_2011\правление\2013дек\выступление салтанов\╨╛╤В╨║╤А╤Л╤В╨╕╨╡ ╨╢_╨┤ ╤Б╨╛╨╛╨▒╤Й╨╡╨╜╨╕╤П ╨е╨░╤Б╨░╨╜-╨а╨░╨┤╨╢╨╕╨╜ 22 ╤Б╨╡╨╜╤В╤П╨▒╤А╤П ╤Б.╨│. (5 ╤И╤В.)\HN8Q9567_2.jpg"/>
          <p:cNvPicPr>
            <a:picLocks noChangeAspect="1" noChangeArrowheads="1"/>
          </p:cNvPicPr>
          <p:nvPr/>
        </p:nvPicPr>
        <p:blipFill>
          <a:blip r:embed="rId5" cstate="print"/>
          <a:srcRect l="37490" t="17616" r="11939" b="7650"/>
          <a:stretch>
            <a:fillRect/>
          </a:stretch>
        </p:blipFill>
        <p:spPr bwMode="auto">
          <a:xfrm>
            <a:off x="7696200" y="2264340"/>
            <a:ext cx="1309254" cy="1583704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63500"/>
          </a:effectLst>
        </p:spPr>
      </p:pic>
      <p:pic>
        <p:nvPicPr>
          <p:cNvPr id="66" name="Picture 2" descr="C:\Users\vorobiov_aa.RZDINTER\Desktop\ЗАПИСЬ\Map-SRB.jpg"/>
          <p:cNvPicPr>
            <a:picLocks noChangeAspect="1" noChangeArrowheads="1"/>
          </p:cNvPicPr>
          <p:nvPr/>
        </p:nvPicPr>
        <p:blipFill>
          <a:blip r:embed="rId6" cstate="print"/>
          <a:srcRect l="1606" t="1359"/>
          <a:stretch>
            <a:fillRect/>
          </a:stretch>
        </p:blipFill>
        <p:spPr bwMode="auto">
          <a:xfrm>
            <a:off x="0" y="3905973"/>
            <a:ext cx="1857080" cy="251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7" name="Picture 23" descr="C:\Users\AC1D~1\AppData\Local\Temp\7zEF02E.tmp\North-Kore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26313" y="3608917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6" descr="C:\Users\AC1D~1\AppData\Local\Temp\7zEAE90.tmp\Serbia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95425" y="4519084"/>
            <a:ext cx="711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" descr="Заседание правления Улан-Баторской железной дороги (АО &quot;УБЖД&quot;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92814" y="2842146"/>
            <a:ext cx="1894789" cy="168320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0" name="Picture 22" descr="C:\Users\AC1D~1\AppData\Local\Temp\7zEC015.tmp\Mongolia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06963" y="2582333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31"/>
          <p:cNvPicPr>
            <a:picLocks noChangeAspect="1" noChangeArrowheads="1"/>
          </p:cNvPicPr>
          <p:nvPr/>
        </p:nvPicPr>
        <p:blipFill>
          <a:blip r:embed="rId11" cstate="print"/>
          <a:srcRect l="20250" t="24658" r="21618" b="27117"/>
          <a:stretch>
            <a:fillRect/>
          </a:stretch>
        </p:blipFill>
        <p:spPr bwMode="auto">
          <a:xfrm>
            <a:off x="1761818" y="2756144"/>
            <a:ext cx="2200584" cy="194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2" name="Picture 29" descr="C:\Users\AC1D~1\AppData\Local\Temp\7zE59B7.tmp\Armenia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89076" y="2633133"/>
            <a:ext cx="606425" cy="8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30" descr="C:\Users\AC1D~1\AppData\Local\Temp\7zE9EA1.tmp\Iran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37000" y="4216400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34" descr="D:\Pictures\логотип\знак РЖД.eps"/>
          <p:cNvPicPr>
            <a:picLocks noChangeAspect="1" noChangeArrowheads="1"/>
          </p:cNvPicPr>
          <p:nvPr/>
        </p:nvPicPr>
        <p:blipFill>
          <a:blip r:embed="rId14">
            <a:lum contrast="-6000"/>
          </a:blip>
          <a:srcRect/>
          <a:stretch>
            <a:fillRect/>
          </a:stretch>
        </p:blipFill>
        <p:spPr bwMode="auto">
          <a:xfrm>
            <a:off x="3867151" y="1585384"/>
            <a:ext cx="1751013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4" descr="Есть разные версии создания логистических компаний. "/>
          <p:cNvPicPr>
            <a:picLocks noChangeAspect="1" noChangeArrowheads="1"/>
          </p:cNvPicPr>
          <p:nvPr/>
        </p:nvPicPr>
        <p:blipFill>
          <a:blip r:embed="rId15" cstate="print"/>
          <a:srcRect t="-3264"/>
          <a:stretch>
            <a:fillRect/>
          </a:stretch>
        </p:blipFill>
        <p:spPr bwMode="auto">
          <a:xfrm>
            <a:off x="48360" y="951346"/>
            <a:ext cx="1880430" cy="175317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6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619251" y="876300"/>
            <a:ext cx="504825" cy="67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9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901825" y="1333501"/>
            <a:ext cx="50323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10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195514" y="867833"/>
            <a:ext cx="503237" cy="67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Заголовок 3"/>
          <p:cNvSpPr txBox="1">
            <a:spLocks/>
          </p:cNvSpPr>
          <p:nvPr/>
        </p:nvSpPr>
        <p:spPr bwMode="auto">
          <a:xfrm>
            <a:off x="0" y="71415"/>
            <a:ext cx="9144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ru-RU" sz="2000" b="1" dirty="0" smtClean="0">
                <a:latin typeface="RussianRail G Pro" pitchFamily="50" charset="-52"/>
                <a:ea typeface="Verdana" pitchFamily="34" charset="0"/>
                <a:cs typeface="Verdana" pitchFamily="34" charset="0"/>
                <a:sym typeface="GillSans-Normal" charset="-52"/>
              </a:rPr>
              <a:t>ИНФРАСТРУКТУРНЫЕ ПРОЕКТЫ ХОЛДИНГА «</a:t>
            </a:r>
            <a:r>
              <a:rPr lang="ru-RU" sz="2000" b="1" dirty="0">
                <a:latin typeface="RussianRail G Pro" pitchFamily="50" charset="-52"/>
                <a:ea typeface="Verdana" pitchFamily="34" charset="0"/>
                <a:cs typeface="Verdana" pitchFamily="34" charset="0"/>
                <a:sym typeface="GillSans-Normal" charset="-52"/>
              </a:rPr>
              <a:t>РЖД» </a:t>
            </a:r>
            <a:br>
              <a:rPr lang="ru-RU" sz="2000" b="1" dirty="0">
                <a:latin typeface="RussianRail G Pro" pitchFamily="50" charset="-52"/>
                <a:ea typeface="Verdana" pitchFamily="34" charset="0"/>
                <a:cs typeface="Verdana" pitchFamily="34" charset="0"/>
                <a:sym typeface="GillSans-Normal" charset="-52"/>
              </a:rPr>
            </a:br>
            <a:r>
              <a:rPr lang="ru-RU" sz="2000" b="1" dirty="0" smtClean="0">
                <a:latin typeface="RussianRail G Pro" pitchFamily="50" charset="-52"/>
                <a:ea typeface="Verdana" pitchFamily="34" charset="0"/>
                <a:cs typeface="Verdana" pitchFamily="34" charset="0"/>
                <a:sym typeface="GillSans-Normal" charset="-52"/>
              </a:rPr>
              <a:t>ЗА РУБЕЖОМ</a:t>
            </a:r>
            <a:endParaRPr lang="ru-RU" sz="2000" b="1" dirty="0">
              <a:latin typeface="RussianRail G Pro" pitchFamily="50" charset="-52"/>
              <a:ea typeface="Verdana" pitchFamily="34" charset="0"/>
              <a:cs typeface="Verdana" pitchFamily="34" charset="0"/>
              <a:sym typeface="GillSans-Norm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728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1017</Words>
  <Application>Microsoft Office PowerPoint</Application>
  <PresentationFormat>Экран (4:3)</PresentationFormat>
  <Paragraphs>250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Visio</vt:lpstr>
      <vt:lpstr>Слайд 1</vt:lpstr>
      <vt:lpstr>Слайд 2</vt:lpstr>
      <vt:lpstr>Слайд 3</vt:lpstr>
      <vt:lpstr>Слайд 4</vt:lpstr>
      <vt:lpstr>Слайд 5</vt:lpstr>
      <vt:lpstr>Слайд 6</vt:lpstr>
      <vt:lpstr>АО «ОТЛК» – КЛЮЧЕВОЙ ИНСТРУМЕНТ ИНТЕГРАЦИИ ТРАНСПОРТНЫХ СИСТЕМ СТРАН ЕЭП</vt:lpstr>
      <vt:lpstr>Слайд 8</vt:lpstr>
      <vt:lpstr>Слайд 9</vt:lpstr>
      <vt:lpstr>Слайд 10</vt:lpstr>
      <vt:lpstr>РАСШИРЕНИЕ ПОРТФЕЛЯ ПРОДУКТОВ И УСЛУГ ПАССАЖИРСКОГО КОМПЛЕКСА</vt:lpstr>
      <vt:lpstr>СТРОИТЕЛЬСТВО ВЫСОКОСКОРОСТНОЙ МАГИСТРАЛИ «МОСКВА – КАЗАНЬ»: ОСНОВНЫЕ ПОКАЗАТЕЛИ</vt:lpstr>
      <vt:lpstr>ЧЕЛОВЕЧЕСКИЙ КАПИТАЛ – КЛЮЧЕВОЙ АКТИВ КОМПАНИИ</vt:lpstr>
      <vt:lpstr>Обучение и развитие персонала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VZhigarin</dc:creator>
  <cp:lastModifiedBy>VZhigarin</cp:lastModifiedBy>
  <cp:revision>33</cp:revision>
  <dcterms:created xsi:type="dcterms:W3CDTF">2015-06-04T16:56:30Z</dcterms:created>
  <dcterms:modified xsi:type="dcterms:W3CDTF">2015-06-07T09:34:06Z</dcterms:modified>
</cp:coreProperties>
</file>